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slides/slide142.xml" ContentType="application/vnd.openxmlformats-officedocument.presentationml.slide+xml"/>
  <Override PartName="/ppt/slides/slide229.xml" ContentType="application/vnd.openxmlformats-officedocument.presentationml.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s/slide218.xml" ContentType="application/vnd.openxmlformats-officedocument.presentationml.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s/slide207.xml" ContentType="application/vnd.openxmlformats-officedocument.presentationml.slide+xml"/>
  <Override PartName="/ppt/slides/slide254.xml" ContentType="application/vnd.openxmlformats-officedocument.presentationml.slid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232.xml" ContentType="application/vnd.openxmlformats-officedocument.presentationml.slide+xml"/>
  <Override PartName="/ppt/slides/slide24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69.xml" ContentType="application/vnd.openxmlformats-officedocument.presentationml.slide+xml"/>
  <Override PartName="/ppt/slides/slide221.xml" ContentType="application/vnd.openxmlformats-officedocument.presentationml.slide+xml"/>
  <Override PartName="/ppt/tableStyles.xml" ContentType="application/vnd.openxmlformats-officedocument.presentationml.tableStyles+xml"/>
  <Override PartName="/ppt/slides/slide147.xml" ContentType="application/vnd.openxmlformats-officedocument.presentationml.slide+xml"/>
  <Override PartName="/ppt/slides/slide158.xml" ContentType="application/vnd.openxmlformats-officedocument.presentationml.slide+xml"/>
  <Override PartName="/ppt/slides/slide194.xml" ContentType="application/vnd.openxmlformats-officedocument.presentationml.slide+xml"/>
  <Override PartName="/ppt/slides/slide210.xml" ContentType="application/vnd.openxmlformats-officedocument.presentationml.slide+xml"/>
  <Override PartName="/ppt/slides/slide99.xml" ContentType="application/vnd.openxmlformats-officedocument.presentationml.slide+xml"/>
  <Override PartName="/ppt/slides/slide136.xml" ContentType="application/vnd.openxmlformats-officedocument.presentationml.slide+xml"/>
  <Override PartName="/ppt/slides/slide183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25.xml" ContentType="application/vnd.openxmlformats-officedocument.presentationml.slide+xml"/>
  <Override PartName="/ppt/slides/slide172.xml" ContentType="application/vnd.openxmlformats-officedocument.presentationml.slide+xml"/>
  <Override PartName="/ppt/slides/slide259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50.xml" ContentType="application/vnd.openxmlformats-officedocument.presentationml.slide+xml"/>
  <Override PartName="/ppt/slides/slide161.xml" ContentType="application/vnd.openxmlformats-officedocument.presentationml.slide+xml"/>
  <Override PartName="/ppt/slides/slide2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55.xml" ContentType="application/vnd.openxmlformats-officedocument.presentationml.slide+xml"/>
  <Override PartName="/ppt/slides/slide237.xml" ContentType="application/vnd.openxmlformats-officedocument.presentationml.slide+xml"/>
  <Override PartName="/ppt/theme/theme2.xml" ContentType="application/vnd.openxmlformats-officedocument.them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215.xml" ContentType="application/vnd.openxmlformats-officedocument.presentationml.slide+xml"/>
  <Override PartName="/ppt/slides/slide226.xml" ContentType="application/vnd.openxmlformats-officedocument.presentationml.slide+xml"/>
  <Override PartName="/ppt/slides/slide262.xml" ContentType="application/vnd.openxmlformats-officedocument.presentationml.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199.xml" ContentType="application/vnd.openxmlformats-officedocument.presentationml.slide+xml"/>
  <Override PartName="/ppt/slides/slide204.xml" ContentType="application/vnd.openxmlformats-officedocument.presentationml.slide+xml"/>
  <Override PartName="/ppt/slides/slide251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8.xml" ContentType="application/vnd.openxmlformats-officedocument.presentationml.slide+xml"/>
  <Override PartName="/ppt/slides/slide240.xml" ContentType="application/vnd.openxmlformats-officedocument.presentationml.slide+xml"/>
  <Override PartName="/ppt/slides/slide119.xml" ContentType="application/vnd.openxmlformats-officedocument.presentationml.slide+xml"/>
  <Override PartName="/ppt/slides/slide166.xml" ContentType="application/vnd.openxmlformats-officedocument.presentationml.slide+xml"/>
  <Override PartName="/ppt/slides/slide177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08.xml" ContentType="application/vnd.openxmlformats-officedocument.presentationml.slide+xml"/>
  <Override PartName="/ppt/slides/slide155.xml" ContentType="application/vnd.openxmlformats-officedocument.presentationml.slide+xml"/>
  <Override PartName="/ppt/slides/slide49.xml" ContentType="application/vnd.openxmlformats-officedocument.presentationml.slide+xml"/>
  <Override PartName="/ppt/slides/slide96.xml" ContentType="application/vnd.openxmlformats-officedocument.presentationml.slide+xml"/>
  <Override PartName="/ppt/slides/slide144.xml" ContentType="application/vnd.openxmlformats-officedocument.presentationml.slide+xml"/>
  <Override PartName="/ppt/slides/slide191.xml" ContentType="application/vnd.openxmlformats-officedocument.presentationml.slide+xml"/>
  <Override PartName="/ppt/slides/slide38.xml" ContentType="application/vnd.openxmlformats-officedocument.presentationml.slide+xml"/>
  <Override PartName="/ppt/slides/slide85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s/slide180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s/slide209.xml" ContentType="application/vnd.openxmlformats-officedocument.presentationml.slide+xml"/>
  <Override PartName="/ppt/slides/slide227.xml" ContentType="application/vnd.openxmlformats-officedocument.presentationml.slide+xml"/>
  <Override PartName="/ppt/slides/slide25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slides/slide216.xml" ContentType="application/vnd.openxmlformats-officedocument.presentationml.slide+xml"/>
  <Override PartName="/ppt/slides/slide234.xml" ContentType="application/vnd.openxmlformats-officedocument.presentationml.slide+xml"/>
  <Override PartName="/ppt/slides/slide245.xml" ContentType="application/vnd.openxmlformats-officedocument.presentationml.slide+xml"/>
  <Override PartName="/ppt/slides/slide263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89.xml" ContentType="application/vnd.openxmlformats-officedocument.presentationml.slide+xml"/>
  <Override PartName="/ppt/slides/slide205.xml" ContentType="application/vnd.openxmlformats-officedocument.presentationml.slide+xml"/>
  <Override PartName="/ppt/slides/slide223.xml" ContentType="application/vnd.openxmlformats-officedocument.presentationml.slide+xml"/>
  <Override PartName="/ppt/slides/slide241.xml" ContentType="application/vnd.openxmlformats-officedocument.presentationml.slide+xml"/>
  <Override PartName="/ppt/slides/slide252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149.xml" ContentType="application/vnd.openxmlformats-officedocument.presentationml.slide+xml"/>
  <Override PartName="/ppt/slides/slide178.xml" ContentType="application/vnd.openxmlformats-officedocument.presentationml.slide+xml"/>
  <Override PartName="/ppt/slides/slide196.xml" ContentType="application/vnd.openxmlformats-officedocument.presentationml.slide+xml"/>
  <Override PartName="/ppt/slides/slide212.xml" ContentType="application/vnd.openxmlformats-officedocument.presentationml.slide+xml"/>
  <Override PartName="/ppt/slides/slide2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167.xml" ContentType="application/vnd.openxmlformats-officedocument.presentationml.slide+xml"/>
  <Override PartName="/ppt/slides/slide185.xml" ContentType="application/vnd.openxmlformats-officedocument.presentationml.slide+xml"/>
  <Override PartName="/ppt/slides/slide201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145.xml" ContentType="application/vnd.openxmlformats-officedocument.presentationml.slide+xml"/>
  <Override PartName="/ppt/slides/slide156.xml" ContentType="application/vnd.openxmlformats-officedocument.presentationml.slide+xml"/>
  <Override PartName="/ppt/slides/slide174.xml" ContentType="application/vnd.openxmlformats-officedocument.presentationml.slide+xml"/>
  <Override PartName="/ppt/slides/slide192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s/slide163.xml" ContentType="application/vnd.openxmlformats-officedocument.presentationml.slide+xml"/>
  <Override PartName="/ppt/slides/slide181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slides/slide152.xml" ContentType="application/vnd.openxmlformats-officedocument.presentationml.slide+xml"/>
  <Override PartName="/ppt/slides/slide170.xml" ContentType="application/vnd.openxmlformats-officedocument.presentationml.slide+xml"/>
  <Override PartName="/ppt/slides/slide239.xml" ContentType="application/vnd.openxmlformats-officedocument.presentationml.slide+xml"/>
  <Override PartName="/ppt/slides/slide257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s/slide217.xml" ContentType="application/vnd.openxmlformats-officedocument.presentationml.slide+xml"/>
  <Override PartName="/ppt/slides/slide228.xml" ContentType="application/vnd.openxmlformats-officedocument.presentationml.slide+xml"/>
  <Override PartName="/ppt/slides/slide246.xml" ContentType="application/vnd.openxmlformats-officedocument.presentationml.slide+xml"/>
  <Override PartName="/ppt/slides/slide264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slides/slide206.xml" ContentType="application/vnd.openxmlformats-officedocument.presentationml.slide+xml"/>
  <Override PartName="/ppt/slides/slide235.xml" ContentType="application/vnd.openxmlformats-officedocument.presentationml.slide+xml"/>
  <Override PartName="/ppt/slides/slide253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s/slide213.xml" ContentType="application/vnd.openxmlformats-officedocument.presentationml.slide+xml"/>
  <Override PartName="/ppt/slides/slide224.xml" ContentType="application/vnd.openxmlformats-officedocument.presentationml.slide+xml"/>
  <Override PartName="/ppt/slides/slide242.xml" ContentType="application/vnd.openxmlformats-officedocument.presentationml.slide+xml"/>
  <Override PartName="/ppt/slides/slide26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0.xml" ContentType="application/vnd.openxmlformats-officedocument.presentationml.slide+xml"/>
  <Override PartName="/ppt/slides/slide168.xml" ContentType="application/vnd.openxmlformats-officedocument.presentationml.slide+xml"/>
  <Override PartName="/ppt/slides/slide179.xml" ContentType="application/vnd.openxmlformats-officedocument.presentationml.slide+xml"/>
  <Override PartName="/ppt/slides/slide197.xml" ContentType="application/vnd.openxmlformats-officedocument.presentationml.slide+xml"/>
  <Override PartName="/ppt/slides/slide202.xml" ContentType="application/vnd.openxmlformats-officedocument.presentationml.slide+xml"/>
  <Override PartName="/ppt/slides/slide231.xml" ContentType="application/vnd.openxmlformats-officedocument.presentationml.slide+xml"/>
  <Override PartName="/ppt/slides/slide139.xml" ContentType="application/vnd.openxmlformats-officedocument.presentationml.slide+xml"/>
  <Override PartName="/ppt/slides/slide157.xml" ContentType="application/vnd.openxmlformats-officedocument.presentationml.slide+xml"/>
  <Override PartName="/ppt/slides/slide186.xml" ContentType="application/vnd.openxmlformats-officedocument.presentationml.slide+xml"/>
  <Override PartName="/ppt/slides/slide220.xml" ContentType="application/vnd.openxmlformats-officedocument.presentationml.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slides/slide146.xml" ContentType="application/vnd.openxmlformats-officedocument.presentationml.slide+xml"/>
  <Override PartName="/ppt/slides/slide164.xml" ContentType="application/vnd.openxmlformats-officedocument.presentationml.slide+xml"/>
  <Override PartName="/ppt/slides/slide175.xml" ContentType="application/vnd.openxmlformats-officedocument.presentationml.slide+xml"/>
  <Override PartName="/ppt/slides/slide193.xml" ContentType="application/vnd.openxmlformats-officedocument.presentationml.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53.xml" ContentType="application/vnd.openxmlformats-officedocument.presentationml.slide+xml"/>
  <Override PartName="/ppt/slides/slide171.xml" ContentType="application/vnd.openxmlformats-officedocument.presentationml.slide+xml"/>
  <Override PartName="/ppt/slides/slide182.xml" ContentType="application/vnd.openxmlformats-officedocument.presentationml.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slides/slide160.xml" ContentType="application/vnd.openxmlformats-officedocument.presentationml.slide+xml"/>
  <Override PartName="/ppt/slides/slide258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s/slide236.xml" ContentType="application/vnd.openxmlformats-officedocument.presentationml.slide+xml"/>
  <Override PartName="/ppt/slides/slide24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slides/slide225.xml" ContentType="application/vnd.openxmlformats-officedocument.presentationml.slide+xml"/>
  <Override PartName="/ppt/theme/theme1.xml" ContentType="application/vnd.openxmlformats-officedocument.theme+xml"/>
  <Override PartName="/ppt/slides/slide32.xml" ContentType="application/vnd.openxmlformats-officedocument.presentationml.slide+xml"/>
  <Override PartName="/ppt/slides/slide214.xml" ContentType="application/vnd.openxmlformats-officedocument.presentationml.slide+xml"/>
  <Override PartName="/ppt/slides/slide2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s/slide187.xml" ContentType="application/vnd.openxmlformats-officedocument.presentationml.slide+xml"/>
  <Override PartName="/ppt/slides/slide198.xml" ContentType="application/vnd.openxmlformats-officedocument.presentationml.slide+xml"/>
  <Override PartName="/ppt/slides/slide203.xml" ContentType="application/vnd.openxmlformats-officedocument.presentationml.slide+xml"/>
  <Override PartName="/ppt/slides/slide250.xml" ContentType="application/vnd.openxmlformats-officedocument.presentationml.slide+xml"/>
  <Override PartName="/docProps/custom.xml" ContentType="application/vnd.openxmlformats-officedocument.custom-properties+xml"/>
  <Override PartName="/ppt/slides/slide129.xml" ContentType="application/vnd.openxmlformats-officedocument.presentationml.slide+xml"/>
  <Override PartName="/ppt/slides/slide176.xml" ContentType="application/vnd.openxmlformats-officedocument.presentationml.slide+xml"/>
  <Override PartName="/ppt/slides/slide118.xml" ContentType="application/vnd.openxmlformats-officedocument.presentationml.slide+xml"/>
  <Override PartName="/ppt/slides/slide165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107.xml" ContentType="application/vnd.openxmlformats-officedocument.presentationml.slide+xml"/>
  <Override PartName="/ppt/slides/slide143.xml" ContentType="application/vnd.openxmlformats-officedocument.presentationml.slide+xml"/>
  <Override PartName="/ppt/slides/slide154.xml" ContentType="application/vnd.openxmlformats-officedocument.presentationml.slide+xml"/>
  <Override PartName="/ppt/slides/slide190.xml" ContentType="application/vnd.openxmlformats-officedocument.presentationml.slide+xml"/>
  <Override PartName="/ppt/viewProps.xml" ContentType="application/vnd.openxmlformats-officedocument.presentationml.viewProps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slides/slide132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slides/slide208.xml" ContentType="application/vnd.openxmlformats-officedocument.presentationml.slide+xml"/>
  <Override PartName="/ppt/slides/slide219.xml" ContentType="application/vnd.openxmlformats-officedocument.presentationml.slide+xml"/>
  <Override PartName="/ppt/slides/slide255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62.xml" ContentType="application/vnd.openxmlformats-officedocument.presentationml.slide+xml"/>
  <Override PartName="/ppt/slides/slide110.xml" ContentType="application/vnd.openxmlformats-officedocument.presentationml.slide+xml"/>
  <Override PartName="/ppt/slides/slide244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51.xml" ContentType="application/vnd.openxmlformats-officedocument.presentationml.slide+xml"/>
  <Override PartName="/ppt/slides/slide233.xml" ContentType="application/vnd.openxmlformats-officedocument.presentationml.slide+xml"/>
  <Override PartName="/ppt/slides/slide40.xml" ContentType="application/vnd.openxmlformats-officedocument.presentationml.slide+xml"/>
  <Override PartName="/ppt/slides/slide159.xml" ContentType="application/vnd.openxmlformats-officedocument.presentationml.slide+xml"/>
  <Override PartName="/ppt/slides/slide211.xml" ContentType="application/vnd.openxmlformats-officedocument.presentationml.slide+xml"/>
  <Override PartName="/ppt/slides/slide222.xml" ContentType="application/vnd.openxmlformats-officedocument.presentationml.slide+xml"/>
  <Override PartName="/ppt/slides/slide148.xml" ContentType="application/vnd.openxmlformats-officedocument.presentationml.slide+xml"/>
  <Override PartName="/ppt/slides/slide195.xml" ContentType="application/vnd.openxmlformats-officedocument.presentationml.slide+xml"/>
  <Override PartName="/ppt/slides/slide200.xml" ContentType="application/vnd.openxmlformats-officedocument.presentationml.slide+xml"/>
  <Override PartName="/ppt/slides/slide89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slides/slide173.xml" ContentType="application/vnd.openxmlformats-officedocument.presentationml.slide+xml"/>
  <Override PartName="/ppt/slides/slide184.xml" ContentType="application/vnd.openxmlformats-officedocument.presentationml.slide+xml"/>
  <Override PartName="/ppt/slides/slide78.xml" ContentType="application/vnd.openxmlformats-officedocument.presentationml.slide+xml"/>
  <Override PartName="/ppt/slides/slide115.xml" ContentType="application/vnd.openxmlformats-officedocument.presentationml.slide+xml"/>
  <Override PartName="/ppt/slides/slide162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104.xml" ContentType="application/vnd.openxmlformats-officedocument.presentationml.slide+xml"/>
  <Override PartName="/ppt/slides/slide151.xml" ContentType="application/vnd.openxmlformats-officedocument.presentationml.slide+xml"/>
  <Override PartName="/ppt/slides/slide238.xml" ContentType="application/vnd.openxmlformats-officedocument.presentationml.slide+xml"/>
  <Override PartName="/ppt/slides/slide249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6"/>
  </p:notesMasterIdLst>
  <p:sldIdLst>
    <p:sldId id="3936" r:id="rId2"/>
    <p:sldId id="3662" r:id="rId3"/>
    <p:sldId id="3661" r:id="rId4"/>
    <p:sldId id="3937" r:id="rId5"/>
    <p:sldId id="3938" r:id="rId6"/>
    <p:sldId id="3939" r:id="rId7"/>
    <p:sldId id="3940" r:id="rId8"/>
    <p:sldId id="3941" r:id="rId9"/>
    <p:sldId id="3942" r:id="rId10"/>
    <p:sldId id="3943" r:id="rId11"/>
    <p:sldId id="3944" r:id="rId12"/>
    <p:sldId id="3945" r:id="rId13"/>
    <p:sldId id="3946" r:id="rId14"/>
    <p:sldId id="3947" r:id="rId15"/>
    <p:sldId id="3948" r:id="rId16"/>
    <p:sldId id="3949" r:id="rId17"/>
    <p:sldId id="3950" r:id="rId18"/>
    <p:sldId id="3951" r:id="rId19"/>
    <p:sldId id="3952" r:id="rId20"/>
    <p:sldId id="3953" r:id="rId21"/>
    <p:sldId id="3954" r:id="rId22"/>
    <p:sldId id="3955" r:id="rId23"/>
    <p:sldId id="3956" r:id="rId24"/>
    <p:sldId id="3957" r:id="rId25"/>
    <p:sldId id="3958" r:id="rId26"/>
    <p:sldId id="3959" r:id="rId27"/>
    <p:sldId id="3960" r:id="rId28"/>
    <p:sldId id="3961" r:id="rId29"/>
    <p:sldId id="3962" r:id="rId30"/>
    <p:sldId id="3963" r:id="rId31"/>
    <p:sldId id="3964" r:id="rId32"/>
    <p:sldId id="3965" r:id="rId33"/>
    <p:sldId id="3966" r:id="rId34"/>
    <p:sldId id="3967" r:id="rId35"/>
    <p:sldId id="3968" r:id="rId36"/>
    <p:sldId id="3969" r:id="rId37"/>
    <p:sldId id="3970" r:id="rId38"/>
    <p:sldId id="3971" r:id="rId39"/>
    <p:sldId id="3972" r:id="rId40"/>
    <p:sldId id="3973" r:id="rId41"/>
    <p:sldId id="3974" r:id="rId42"/>
    <p:sldId id="3975" r:id="rId43"/>
    <p:sldId id="3976" r:id="rId44"/>
    <p:sldId id="3977" r:id="rId45"/>
    <p:sldId id="3978" r:id="rId46"/>
    <p:sldId id="3979" r:id="rId47"/>
    <p:sldId id="3980" r:id="rId48"/>
    <p:sldId id="3981" r:id="rId49"/>
    <p:sldId id="3982" r:id="rId50"/>
    <p:sldId id="3983" r:id="rId51"/>
    <p:sldId id="3984" r:id="rId52"/>
    <p:sldId id="3985" r:id="rId53"/>
    <p:sldId id="3986" r:id="rId54"/>
    <p:sldId id="3987" r:id="rId55"/>
    <p:sldId id="3988" r:id="rId56"/>
    <p:sldId id="3989" r:id="rId57"/>
    <p:sldId id="3990" r:id="rId58"/>
    <p:sldId id="3991" r:id="rId59"/>
    <p:sldId id="3992" r:id="rId60"/>
    <p:sldId id="3993" r:id="rId61"/>
    <p:sldId id="3994" r:id="rId62"/>
    <p:sldId id="3995" r:id="rId63"/>
    <p:sldId id="3996" r:id="rId64"/>
    <p:sldId id="3997" r:id="rId65"/>
    <p:sldId id="3998" r:id="rId66"/>
    <p:sldId id="3999" r:id="rId67"/>
    <p:sldId id="4000" r:id="rId68"/>
    <p:sldId id="4001" r:id="rId69"/>
    <p:sldId id="4002" r:id="rId70"/>
    <p:sldId id="4003" r:id="rId71"/>
    <p:sldId id="4004" r:id="rId72"/>
    <p:sldId id="4005" r:id="rId73"/>
    <p:sldId id="4006" r:id="rId74"/>
    <p:sldId id="4007" r:id="rId75"/>
    <p:sldId id="4008" r:id="rId76"/>
    <p:sldId id="4009" r:id="rId77"/>
    <p:sldId id="4010" r:id="rId78"/>
    <p:sldId id="4011" r:id="rId79"/>
    <p:sldId id="4012" r:id="rId80"/>
    <p:sldId id="4013" r:id="rId81"/>
    <p:sldId id="4014" r:id="rId82"/>
    <p:sldId id="4015" r:id="rId83"/>
    <p:sldId id="4016" r:id="rId84"/>
    <p:sldId id="4017" r:id="rId85"/>
    <p:sldId id="4018" r:id="rId86"/>
    <p:sldId id="4019" r:id="rId87"/>
    <p:sldId id="4020" r:id="rId88"/>
    <p:sldId id="4021" r:id="rId89"/>
    <p:sldId id="4022" r:id="rId90"/>
    <p:sldId id="4023" r:id="rId91"/>
    <p:sldId id="4024" r:id="rId92"/>
    <p:sldId id="4025" r:id="rId93"/>
    <p:sldId id="4026" r:id="rId94"/>
    <p:sldId id="4027" r:id="rId95"/>
    <p:sldId id="4028" r:id="rId96"/>
    <p:sldId id="4029" r:id="rId97"/>
    <p:sldId id="4030" r:id="rId98"/>
    <p:sldId id="4031" r:id="rId99"/>
    <p:sldId id="4032" r:id="rId100"/>
    <p:sldId id="4033" r:id="rId101"/>
    <p:sldId id="4034" r:id="rId102"/>
    <p:sldId id="4035" r:id="rId103"/>
    <p:sldId id="4036" r:id="rId104"/>
    <p:sldId id="4037" r:id="rId105"/>
    <p:sldId id="4038" r:id="rId106"/>
    <p:sldId id="4039" r:id="rId107"/>
    <p:sldId id="4040" r:id="rId108"/>
    <p:sldId id="4041" r:id="rId109"/>
    <p:sldId id="4042" r:id="rId110"/>
    <p:sldId id="4043" r:id="rId111"/>
    <p:sldId id="4044" r:id="rId112"/>
    <p:sldId id="4045" r:id="rId113"/>
    <p:sldId id="4046" r:id="rId114"/>
    <p:sldId id="4047" r:id="rId115"/>
    <p:sldId id="4048" r:id="rId116"/>
    <p:sldId id="4049" r:id="rId117"/>
    <p:sldId id="4050" r:id="rId118"/>
    <p:sldId id="4051" r:id="rId119"/>
    <p:sldId id="4052" r:id="rId120"/>
    <p:sldId id="4053" r:id="rId121"/>
    <p:sldId id="4054" r:id="rId122"/>
    <p:sldId id="4055" r:id="rId123"/>
    <p:sldId id="4056" r:id="rId124"/>
    <p:sldId id="4057" r:id="rId125"/>
    <p:sldId id="4058" r:id="rId126"/>
    <p:sldId id="4059" r:id="rId127"/>
    <p:sldId id="4060" r:id="rId128"/>
    <p:sldId id="4061" r:id="rId129"/>
    <p:sldId id="4062" r:id="rId130"/>
    <p:sldId id="4063" r:id="rId131"/>
    <p:sldId id="4064" r:id="rId132"/>
    <p:sldId id="4065" r:id="rId133"/>
    <p:sldId id="4066" r:id="rId134"/>
    <p:sldId id="4067" r:id="rId135"/>
    <p:sldId id="4068" r:id="rId136"/>
    <p:sldId id="4069" r:id="rId137"/>
    <p:sldId id="4070" r:id="rId138"/>
    <p:sldId id="4071" r:id="rId139"/>
    <p:sldId id="4072" r:id="rId140"/>
    <p:sldId id="4073" r:id="rId141"/>
    <p:sldId id="4074" r:id="rId142"/>
    <p:sldId id="4075" r:id="rId143"/>
    <p:sldId id="4076" r:id="rId144"/>
    <p:sldId id="4077" r:id="rId145"/>
    <p:sldId id="4078" r:id="rId146"/>
    <p:sldId id="4079" r:id="rId147"/>
    <p:sldId id="4080" r:id="rId148"/>
    <p:sldId id="4081" r:id="rId149"/>
    <p:sldId id="4082" r:id="rId150"/>
    <p:sldId id="4083" r:id="rId151"/>
    <p:sldId id="4084" r:id="rId152"/>
    <p:sldId id="4085" r:id="rId153"/>
    <p:sldId id="4086" r:id="rId154"/>
    <p:sldId id="4087" r:id="rId155"/>
    <p:sldId id="4088" r:id="rId156"/>
    <p:sldId id="4089" r:id="rId157"/>
    <p:sldId id="4090" r:id="rId158"/>
    <p:sldId id="4091" r:id="rId159"/>
    <p:sldId id="4092" r:id="rId160"/>
    <p:sldId id="4093" r:id="rId161"/>
    <p:sldId id="4094" r:id="rId162"/>
    <p:sldId id="4095" r:id="rId163"/>
    <p:sldId id="4096" r:id="rId164"/>
    <p:sldId id="4097" r:id="rId165"/>
    <p:sldId id="4098" r:id="rId166"/>
    <p:sldId id="4099" r:id="rId167"/>
    <p:sldId id="4100" r:id="rId168"/>
    <p:sldId id="4101" r:id="rId169"/>
    <p:sldId id="4102" r:id="rId170"/>
    <p:sldId id="4103" r:id="rId171"/>
    <p:sldId id="4104" r:id="rId172"/>
    <p:sldId id="4105" r:id="rId173"/>
    <p:sldId id="4106" r:id="rId174"/>
    <p:sldId id="4107" r:id="rId175"/>
    <p:sldId id="4108" r:id="rId176"/>
    <p:sldId id="4109" r:id="rId177"/>
    <p:sldId id="4110" r:id="rId178"/>
    <p:sldId id="4111" r:id="rId179"/>
    <p:sldId id="4112" r:id="rId180"/>
    <p:sldId id="4113" r:id="rId181"/>
    <p:sldId id="4114" r:id="rId182"/>
    <p:sldId id="4115" r:id="rId183"/>
    <p:sldId id="4116" r:id="rId184"/>
    <p:sldId id="4117" r:id="rId185"/>
    <p:sldId id="4118" r:id="rId186"/>
    <p:sldId id="4119" r:id="rId187"/>
    <p:sldId id="4120" r:id="rId188"/>
    <p:sldId id="4121" r:id="rId189"/>
    <p:sldId id="4122" r:id="rId190"/>
    <p:sldId id="4123" r:id="rId191"/>
    <p:sldId id="4124" r:id="rId192"/>
    <p:sldId id="4125" r:id="rId193"/>
    <p:sldId id="4126" r:id="rId194"/>
    <p:sldId id="4127" r:id="rId195"/>
    <p:sldId id="4128" r:id="rId196"/>
    <p:sldId id="4129" r:id="rId197"/>
    <p:sldId id="4130" r:id="rId198"/>
    <p:sldId id="4131" r:id="rId199"/>
    <p:sldId id="4132" r:id="rId200"/>
    <p:sldId id="4133" r:id="rId201"/>
    <p:sldId id="4134" r:id="rId202"/>
    <p:sldId id="4135" r:id="rId203"/>
    <p:sldId id="4136" r:id="rId204"/>
    <p:sldId id="4137" r:id="rId205"/>
    <p:sldId id="4138" r:id="rId206"/>
    <p:sldId id="4139" r:id="rId207"/>
    <p:sldId id="4140" r:id="rId208"/>
    <p:sldId id="4141" r:id="rId209"/>
    <p:sldId id="4142" r:id="rId210"/>
    <p:sldId id="4143" r:id="rId211"/>
    <p:sldId id="4144" r:id="rId212"/>
    <p:sldId id="4145" r:id="rId213"/>
    <p:sldId id="4146" r:id="rId214"/>
    <p:sldId id="4147" r:id="rId215"/>
    <p:sldId id="4148" r:id="rId216"/>
    <p:sldId id="4149" r:id="rId217"/>
    <p:sldId id="4150" r:id="rId218"/>
    <p:sldId id="4151" r:id="rId219"/>
    <p:sldId id="4152" r:id="rId220"/>
    <p:sldId id="4153" r:id="rId221"/>
    <p:sldId id="4154" r:id="rId222"/>
    <p:sldId id="4155" r:id="rId223"/>
    <p:sldId id="4156" r:id="rId224"/>
    <p:sldId id="4157" r:id="rId225"/>
    <p:sldId id="4158" r:id="rId226"/>
    <p:sldId id="4159" r:id="rId227"/>
    <p:sldId id="4160" r:id="rId228"/>
    <p:sldId id="4161" r:id="rId229"/>
    <p:sldId id="4162" r:id="rId230"/>
    <p:sldId id="4163" r:id="rId231"/>
    <p:sldId id="4164" r:id="rId232"/>
    <p:sldId id="4165" r:id="rId233"/>
    <p:sldId id="4166" r:id="rId234"/>
    <p:sldId id="4167" r:id="rId235"/>
    <p:sldId id="4168" r:id="rId236"/>
    <p:sldId id="4169" r:id="rId237"/>
    <p:sldId id="4170" r:id="rId238"/>
    <p:sldId id="4171" r:id="rId239"/>
    <p:sldId id="4172" r:id="rId240"/>
    <p:sldId id="4173" r:id="rId241"/>
    <p:sldId id="4174" r:id="rId242"/>
    <p:sldId id="4175" r:id="rId243"/>
    <p:sldId id="4176" r:id="rId244"/>
    <p:sldId id="4177" r:id="rId245"/>
    <p:sldId id="4178" r:id="rId246"/>
    <p:sldId id="4179" r:id="rId247"/>
    <p:sldId id="4180" r:id="rId248"/>
    <p:sldId id="4181" r:id="rId249"/>
    <p:sldId id="4182" r:id="rId250"/>
    <p:sldId id="4183" r:id="rId251"/>
    <p:sldId id="4184" r:id="rId252"/>
    <p:sldId id="4185" r:id="rId253"/>
    <p:sldId id="4186" r:id="rId254"/>
    <p:sldId id="4187" r:id="rId255"/>
    <p:sldId id="4188" r:id="rId256"/>
    <p:sldId id="4189" r:id="rId257"/>
    <p:sldId id="4190" r:id="rId258"/>
    <p:sldId id="4191" r:id="rId259"/>
    <p:sldId id="4192" r:id="rId260"/>
    <p:sldId id="4193" r:id="rId261"/>
    <p:sldId id="4194" r:id="rId262"/>
    <p:sldId id="4195" r:id="rId263"/>
    <p:sldId id="4196" r:id="rId264"/>
    <p:sldId id="3415" r:id="rId26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823B"/>
    <a:srgbClr val="000066"/>
    <a:srgbClr val="000099"/>
    <a:srgbClr val="FFFF00"/>
    <a:srgbClr val="800000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000" autoAdjust="0"/>
    <p:restoredTop sz="94429" autoAdjust="0"/>
  </p:normalViewPr>
  <p:slideViewPr>
    <p:cSldViewPr showGuides="1">
      <p:cViewPr varScale="1">
        <p:scale>
          <a:sx n="69" d="100"/>
          <a:sy n="69" d="100"/>
        </p:scale>
        <p:origin x="-984" y="-96"/>
      </p:cViewPr>
      <p:guideLst>
        <p:guide orient="horz" pos="2160"/>
        <p:guide pos="3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247" Type="http://schemas.openxmlformats.org/officeDocument/2006/relationships/slide" Target="slides/slide246.xml"/><Relationship Id="rId107" Type="http://schemas.openxmlformats.org/officeDocument/2006/relationships/slide" Target="slides/slide106.xml"/><Relationship Id="rId268" Type="http://schemas.openxmlformats.org/officeDocument/2006/relationships/viewProps" Target="viewProps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37" Type="http://schemas.openxmlformats.org/officeDocument/2006/relationships/slide" Target="slides/slide236.xml"/><Relationship Id="rId258" Type="http://schemas.openxmlformats.org/officeDocument/2006/relationships/slide" Target="slides/slide257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248" Type="http://schemas.openxmlformats.org/officeDocument/2006/relationships/slide" Target="slides/slide247.xml"/><Relationship Id="rId269" Type="http://schemas.openxmlformats.org/officeDocument/2006/relationships/theme" Target="theme/theme1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217" Type="http://schemas.openxmlformats.org/officeDocument/2006/relationships/slide" Target="slides/slide216.xml"/><Relationship Id="rId6" Type="http://schemas.openxmlformats.org/officeDocument/2006/relationships/slide" Target="slides/slide5.xml"/><Relationship Id="rId238" Type="http://schemas.openxmlformats.org/officeDocument/2006/relationships/slide" Target="slides/slide237.xml"/><Relationship Id="rId259" Type="http://schemas.openxmlformats.org/officeDocument/2006/relationships/slide" Target="slides/slide258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270" Type="http://schemas.openxmlformats.org/officeDocument/2006/relationships/tableStyles" Target="tableStyles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slide" Target="slides/slide206.xml"/><Relationship Id="rId223" Type="http://schemas.openxmlformats.org/officeDocument/2006/relationships/slide" Target="slides/slide222.xml"/><Relationship Id="rId228" Type="http://schemas.openxmlformats.org/officeDocument/2006/relationships/slide" Target="slides/slide227.xml"/><Relationship Id="rId244" Type="http://schemas.openxmlformats.org/officeDocument/2006/relationships/slide" Target="slides/slide243.xml"/><Relationship Id="rId249" Type="http://schemas.openxmlformats.org/officeDocument/2006/relationships/slide" Target="slides/slide24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260" Type="http://schemas.openxmlformats.org/officeDocument/2006/relationships/slide" Target="slides/slide259.xml"/><Relationship Id="rId265" Type="http://schemas.openxmlformats.org/officeDocument/2006/relationships/slide" Target="slides/slide264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slide" Target="slides/slide212.xml"/><Relationship Id="rId218" Type="http://schemas.openxmlformats.org/officeDocument/2006/relationships/slide" Target="slides/slide217.xml"/><Relationship Id="rId234" Type="http://schemas.openxmlformats.org/officeDocument/2006/relationships/slide" Target="slides/slide233.xml"/><Relationship Id="rId239" Type="http://schemas.openxmlformats.org/officeDocument/2006/relationships/slide" Target="slides/slide238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50" Type="http://schemas.openxmlformats.org/officeDocument/2006/relationships/slide" Target="slides/slide249.xml"/><Relationship Id="rId255" Type="http://schemas.openxmlformats.org/officeDocument/2006/relationships/slide" Target="slides/slide254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0" Type="http://schemas.openxmlformats.org/officeDocument/2006/relationships/slide" Target="slides/slide239.xml"/><Relationship Id="rId245" Type="http://schemas.openxmlformats.org/officeDocument/2006/relationships/slide" Target="slides/slide244.xml"/><Relationship Id="rId261" Type="http://schemas.openxmlformats.org/officeDocument/2006/relationships/slide" Target="slides/slide260.xml"/><Relationship Id="rId266" Type="http://schemas.openxmlformats.org/officeDocument/2006/relationships/notesMaster" Target="notesMasters/notesMaster1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0" Type="http://schemas.openxmlformats.org/officeDocument/2006/relationships/slide" Target="slides/slide229.xml"/><Relationship Id="rId235" Type="http://schemas.openxmlformats.org/officeDocument/2006/relationships/slide" Target="slides/slide234.xml"/><Relationship Id="rId251" Type="http://schemas.openxmlformats.org/officeDocument/2006/relationships/slide" Target="slides/slide250.xml"/><Relationship Id="rId256" Type="http://schemas.openxmlformats.org/officeDocument/2006/relationships/slide" Target="slides/slide255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slide" Target="slides/slide224.xml"/><Relationship Id="rId241" Type="http://schemas.openxmlformats.org/officeDocument/2006/relationships/slide" Target="slides/slide240.xml"/><Relationship Id="rId246" Type="http://schemas.openxmlformats.org/officeDocument/2006/relationships/slide" Target="slides/slide245.xml"/><Relationship Id="rId267" Type="http://schemas.openxmlformats.org/officeDocument/2006/relationships/presProps" Target="pres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262" Type="http://schemas.openxmlformats.org/officeDocument/2006/relationships/slide" Target="slides/slide26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57" Type="http://schemas.openxmlformats.org/officeDocument/2006/relationships/slide" Target="slides/slide256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252" Type="http://schemas.openxmlformats.org/officeDocument/2006/relationships/slide" Target="slides/slide251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slide" Target="slides/slide241.xml"/><Relationship Id="rId263" Type="http://schemas.openxmlformats.org/officeDocument/2006/relationships/slide" Target="slides/slide262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53" Type="http://schemas.openxmlformats.org/officeDocument/2006/relationships/slide" Target="slides/slide252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slide" Target="slides/slide242.xml"/><Relationship Id="rId264" Type="http://schemas.openxmlformats.org/officeDocument/2006/relationships/slide" Target="slides/slide263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54" Type="http://schemas.openxmlformats.org/officeDocument/2006/relationships/slide" Target="slides/slide25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47F2078-1BDE-41D8-AE55-5847D47A18B4}" type="datetimeFigureOut">
              <a:rPr lang="en-US"/>
              <a:pPr>
                <a:defRPr/>
              </a:pPr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329354-2220-4A38-AA6A-6ECBB3E38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08022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3BE1D-AB3A-4FC5-B6C7-E288A3E5F6C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059871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D4EDB-172E-4E7D-87FD-263760BE74E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759337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4AAD3-02F6-4282-B0CB-1345883C6A3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468801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89AE9-28C6-4313-A4F4-003076BD29F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03919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DD05C-07FB-469F-996F-949680EA759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65485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45388-EF23-4C75-96E9-F8A9E4D03DF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306167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2BA77-5932-446D-9871-E00C063B29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497298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CD1CF-8D33-4B45-AC39-06FA6138827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580063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06E80-546E-4FE7-8A3C-09BDF213C8F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730348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EB8FF-0620-434E-8F12-3704ADCAD22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336720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9C843-F77C-4EFF-B04A-2B9FADE614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651590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EADE11B-F89A-48B1-8B67-BFC33A60230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3836" y="-285776"/>
            <a:ext cx="9890913" cy="5847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4000" b="1" dirty="0" smtClean="0">
              <a:solidFill>
                <a:srgbClr val="002060"/>
              </a:solidFill>
            </a:endParaRPr>
          </a:p>
          <a:p>
            <a:pPr algn="ctr"/>
            <a:endParaRPr lang="en-US" dirty="0" smtClean="0">
              <a:solidFill>
                <a:srgbClr val="002060"/>
              </a:solidFill>
            </a:endParaRPr>
          </a:p>
          <a:p>
            <a:pPr algn="ctr"/>
            <a:r>
              <a:rPr lang="en-US" sz="96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 </a:t>
            </a:r>
            <a:r>
              <a:rPr lang="en-US" sz="3200" b="1" dirty="0" err="1" smtClean="0">
                <a:solidFill>
                  <a:srgbClr val="0070C0"/>
                </a:solidFill>
              </a:rPr>
              <a:t>Allahumma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Hadha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Shahru</a:t>
            </a:r>
            <a:r>
              <a:rPr lang="en-US" sz="3200" b="1" dirty="0" smtClean="0">
                <a:solidFill>
                  <a:srgbClr val="0070C0"/>
                </a:solidFill>
              </a:rPr>
              <a:t> Ramadan</a:t>
            </a:r>
          </a:p>
          <a:p>
            <a:pPr algn="r"/>
            <a:endParaRPr lang="en-US" sz="3200" b="1" dirty="0" smtClean="0">
              <a:solidFill>
                <a:srgbClr val="0070C0"/>
              </a:solidFill>
            </a:endParaRPr>
          </a:p>
          <a:p>
            <a:pPr algn="r"/>
            <a:r>
              <a:rPr lang="en-US" sz="2800" b="1" dirty="0" smtClean="0">
                <a:solidFill>
                  <a:srgbClr val="0070C0"/>
                </a:solidFill>
              </a:rPr>
              <a:t>It is recommended to say the following supplication that </a:t>
            </a:r>
          </a:p>
          <a:p>
            <a:pPr algn="r"/>
            <a:r>
              <a:rPr lang="en-US" sz="2800" b="1" dirty="0" smtClean="0">
                <a:solidFill>
                  <a:srgbClr val="0070C0"/>
                </a:solidFill>
              </a:rPr>
              <a:t>is mentioned by </a:t>
            </a:r>
            <a:r>
              <a:rPr lang="en-US" sz="2800" b="1" dirty="0" err="1" smtClean="0">
                <a:solidFill>
                  <a:srgbClr val="0070C0"/>
                </a:solidFill>
              </a:rPr>
              <a:t>Shaykh</a:t>
            </a:r>
            <a:r>
              <a:rPr lang="en-US" sz="2800" b="1" dirty="0" smtClean="0">
                <a:solidFill>
                  <a:srgbClr val="0070C0"/>
                </a:solidFill>
              </a:rPr>
              <a:t> al-</a:t>
            </a:r>
            <a:r>
              <a:rPr lang="en-US" sz="2800" b="1" dirty="0" err="1" smtClean="0">
                <a:solidFill>
                  <a:srgbClr val="0070C0"/>
                </a:solidFill>
              </a:rPr>
              <a:t>Tusi</a:t>
            </a:r>
            <a:r>
              <a:rPr lang="en-US" sz="2800" b="1" dirty="0" smtClean="0">
                <a:solidFill>
                  <a:srgbClr val="0070C0"/>
                </a:solidFill>
              </a:rPr>
              <a:t> and </a:t>
            </a:r>
            <a:r>
              <a:rPr lang="en-US" sz="2800" b="1" dirty="0" err="1" smtClean="0">
                <a:solidFill>
                  <a:srgbClr val="0070C0"/>
                </a:solidFill>
              </a:rPr>
              <a:t>Sayyid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Ibn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Tawus</a:t>
            </a:r>
            <a:r>
              <a:rPr lang="en-US" sz="2800" b="1" dirty="0" smtClean="0">
                <a:solidFill>
                  <a:srgbClr val="0070C0"/>
                </a:solidFill>
              </a:rPr>
              <a:t>:</a:t>
            </a:r>
          </a:p>
          <a:p>
            <a:pPr algn="ctr"/>
            <a:endParaRPr lang="en-US" sz="4400" b="1" dirty="0" smtClean="0">
              <a:solidFill>
                <a:srgbClr val="002060"/>
              </a:solidFill>
            </a:endParaRPr>
          </a:p>
          <a:p>
            <a:pPr algn="ctr"/>
            <a:endParaRPr lang="en-US" sz="8800" dirty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5486400"/>
            <a:ext cx="89154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b="1" smtClean="0">
              <a:solidFill>
                <a:srgbClr val="002060"/>
              </a:solidFill>
              <a:latin typeface="Trebuchet MS" pitchFamily="34" charset="0"/>
            </a:endParaRPr>
          </a:p>
          <a:p>
            <a:pPr algn="ctr"/>
            <a:r>
              <a:rPr lang="en-US" sz="1600" b="1" smtClean="0">
                <a:solidFill>
                  <a:srgbClr val="002060"/>
                </a:solidFill>
              </a:rPr>
              <a:t>For any errors / comments please write to: duas.org@gmail.com</a:t>
            </a:r>
            <a:endParaRPr lang="en-US" b="1" smtClean="0">
              <a:solidFill>
                <a:srgbClr val="002060"/>
              </a:solidFill>
              <a:latin typeface="Trebuchet MS" pitchFamily="34" charset="0"/>
            </a:endParaRPr>
          </a:p>
          <a:p>
            <a:pPr algn="ctr"/>
            <a:r>
              <a:rPr lang="en-US" b="1" smtClean="0">
                <a:solidFill>
                  <a:srgbClr val="002060"/>
                </a:solidFill>
                <a:latin typeface="Trebuchet MS" pitchFamily="34" charset="0"/>
              </a:rPr>
              <a:t>Kindly recite Sūrat al-Fātiḥah for Marhumeen of all those who have worked towards making this small work possible.</a:t>
            </a:r>
            <a:endParaRPr lang="en-US" b="1" dirty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67108" y="3786190"/>
            <a:ext cx="45405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i="1" dirty="0" smtClean="0">
                <a:solidFill>
                  <a:srgbClr val="0070C0"/>
                </a:solidFill>
              </a:rPr>
              <a:t>(Arabic text along with English Translation)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96132" y="357166"/>
            <a:ext cx="22621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52464" y="1357298"/>
            <a:ext cx="10363200" cy="1470025"/>
          </a:xfrm>
        </p:spPr>
        <p:txBody>
          <a:bodyPr/>
          <a:lstStyle/>
          <a:p>
            <a:r>
              <a:rPr lang="ar-AE" sz="8800" dirty="0" smtClean="0"/>
              <a:t>وَهٰذَا شَهْرُ ٱلْمَغْفِرَةِ وَٱلرَّحْمَةِ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1095340" y="3143248"/>
            <a:ext cx="104299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hadha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shahru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almaghfirati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walrrahmati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This is the month of forgiveness and mercy.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500174"/>
            <a:ext cx="12025354" cy="1470025"/>
          </a:xfrm>
        </p:spPr>
        <p:txBody>
          <a:bodyPr/>
          <a:lstStyle/>
          <a:p>
            <a:r>
              <a:rPr lang="ar-AE" sz="8800" dirty="0" smtClean="0"/>
              <a:t>وَٱرْزُقْنِي فِيهَا أَفْضَلَ مَا رَزَقْتَ أَحَداً مِمَّنْ بَلَّغْتَهُ إِيَّاهَا وَأَكْرَمْتَهُ بِهَا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0" y="3571876"/>
            <a:ext cx="123825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i="1" dirty="0" err="1" smtClean="0">
                <a:solidFill>
                  <a:srgbClr val="0070C0"/>
                </a:solidFill>
              </a:rPr>
              <a:t>warzuqni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fiha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afdala</a:t>
            </a:r>
            <a:r>
              <a:rPr lang="en-US" sz="3600" i="1" dirty="0" smtClean="0">
                <a:solidFill>
                  <a:srgbClr val="0070C0"/>
                </a:solidFill>
              </a:rPr>
              <a:t> ma </a:t>
            </a:r>
            <a:r>
              <a:rPr lang="en-US" sz="3600" i="1" dirty="0" err="1" smtClean="0">
                <a:solidFill>
                  <a:srgbClr val="0070C0"/>
                </a:solidFill>
              </a:rPr>
              <a:t>razaqta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ahadan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mimman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ballaghtahu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iyyaha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wa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akramtahu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biha</a:t>
            </a:r>
            <a:endParaRPr lang="en-US" sz="3600" i="1" dirty="0" smtClean="0">
              <a:solidFill>
                <a:srgbClr val="0070C0"/>
              </a:solidFill>
            </a:endParaRPr>
          </a:p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confer upon me during this night the best conferrals that You ever confer upon any one whom You guide to attain it and whom You honor during it,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857232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وَٱجْعَلْنِي فِيهَا مِنْ عُتَقَائِكَ مِنْ جَهَنَّمَ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952464" y="2967335"/>
            <a:ext cx="1107289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waj`alni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fiha</a:t>
            </a:r>
            <a:r>
              <a:rPr lang="en-US" sz="4000" i="1" dirty="0" smtClean="0">
                <a:solidFill>
                  <a:srgbClr val="0070C0"/>
                </a:solidFill>
              </a:rPr>
              <a:t> min `</a:t>
            </a:r>
            <a:r>
              <a:rPr lang="en-US" sz="4000" i="1" dirty="0" err="1" smtClean="0">
                <a:solidFill>
                  <a:srgbClr val="0070C0"/>
                </a:solidFill>
              </a:rPr>
              <a:t>utaqa'ika</a:t>
            </a:r>
            <a:r>
              <a:rPr lang="en-US" sz="4000" i="1" dirty="0" smtClean="0">
                <a:solidFill>
                  <a:srgbClr val="0070C0"/>
                </a:solidFill>
              </a:rPr>
              <a:t> min </a:t>
            </a:r>
            <a:r>
              <a:rPr lang="en-US" sz="4000" i="1" dirty="0" err="1" smtClean="0">
                <a:solidFill>
                  <a:srgbClr val="0070C0"/>
                </a:solidFill>
              </a:rPr>
              <a:t>jahannama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include me at this night it with those whom You release from Hell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571480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وَطُلَقَائِكَ مِنَ ٱلنَّارِ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1523968" y="3214686"/>
            <a:ext cx="102156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tulaqa'ika</a:t>
            </a:r>
            <a:r>
              <a:rPr lang="en-US" sz="4000" i="1" dirty="0" smtClean="0">
                <a:solidFill>
                  <a:srgbClr val="0070C0"/>
                </a:solidFill>
              </a:rPr>
              <a:t> min </a:t>
            </a:r>
            <a:r>
              <a:rPr lang="en-US" sz="4000" i="1" dirty="0" err="1" smtClean="0">
                <a:solidFill>
                  <a:srgbClr val="0070C0"/>
                </a:solidFill>
              </a:rPr>
              <a:t>alnnari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whom You manumit from Hellfire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928670"/>
            <a:ext cx="12192000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وَسُعَدَاءِ خَلْقِكَ بِمَغْفِرَتِكَ وَرِضْوَانِكَ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0" y="2967335"/>
            <a:ext cx="12192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su`ada'i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khalqika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bimaghfiratika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ridwanika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and with those of Your creatures who are happy due to Your forgiveness and satisfaction (that reach them).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642918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يَا أَرْحَمَ ٱلرَّاحِمِينَ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048000" y="3105835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i="1" dirty="0" err="1" smtClean="0">
                <a:solidFill>
                  <a:srgbClr val="0070C0"/>
                </a:solidFill>
              </a:rPr>
              <a:t>ya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arhama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alrrahimina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O most Merciful of all those who show mercy!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000108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اَللَّهُمَّ صَلِّ عَلَىٰ مُحَمَّدٍ وَآلِ مُحَمَّدٍ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595274" y="2967335"/>
            <a:ext cx="1159672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allahumma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salli</a:t>
            </a:r>
            <a:r>
              <a:rPr lang="en-US" sz="4000" i="1" dirty="0" smtClean="0">
                <a:solidFill>
                  <a:srgbClr val="0070C0"/>
                </a:solidFill>
              </a:rPr>
              <a:t> `ala </a:t>
            </a:r>
            <a:r>
              <a:rPr lang="en-US" sz="4000" i="1" dirty="0" err="1" smtClean="0">
                <a:solidFill>
                  <a:srgbClr val="0070C0"/>
                </a:solidFill>
              </a:rPr>
              <a:t>muhammadin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muhammadin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O Allah, (please do) bless Muhammad and the Household of Muhammad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643050"/>
            <a:ext cx="12025354" cy="1470025"/>
          </a:xfrm>
        </p:spPr>
        <p:txBody>
          <a:bodyPr/>
          <a:lstStyle/>
          <a:p>
            <a:r>
              <a:rPr lang="ar-AE" sz="8800" dirty="0" smtClean="0"/>
              <a:t>وَٱرْزُقْنَا فِي شَهْرِنَا هٰذَا ٱلجِدَّ وَٱلإِجْتِهَادَ</a:t>
            </a:r>
            <a:endParaRPr lang="en-US" sz="8800" dirty="0"/>
          </a:p>
        </p:txBody>
      </p:sp>
      <p:sp>
        <p:nvSpPr>
          <p:cNvPr id="5" name="Rectangle 4"/>
          <p:cNvSpPr/>
          <p:nvPr/>
        </p:nvSpPr>
        <p:spPr>
          <a:xfrm>
            <a:off x="0" y="3643314"/>
            <a:ext cx="1219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warzuqna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shahrina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hadha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aljidda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walijtihada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and grant us during this month hard working, exactness,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071546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وَٱلقُوَّةَ وَٱلنَّشَاطَ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048000" y="3105835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walquwwata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walnnashata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power, activeness,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785794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وَمَا تُحِبُّ وَتَرْضَىٰ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1095340" y="3105835"/>
            <a:ext cx="100013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smtClean="0">
                <a:solidFill>
                  <a:srgbClr val="0070C0"/>
                </a:solidFill>
              </a:rPr>
              <a:t> 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ma </a:t>
            </a:r>
            <a:r>
              <a:rPr lang="en-US" sz="4000" i="1" dirty="0" err="1" smtClean="0">
                <a:solidFill>
                  <a:srgbClr val="0070C0"/>
                </a:solidFill>
              </a:rPr>
              <a:t>tuhibbu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tarda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and whatever You like and please.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428736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اَللَّهُمَّ رَبَّ ٱلفَجْرِ وَلَيَالٍ عَشْرٍ وَٱلشَّفْعِ وَٱلْوَتْرِ</a:t>
            </a:r>
            <a:br>
              <a:rPr lang="ar-AE" sz="8800" dirty="0" smtClean="0"/>
            </a:b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523836" y="3429000"/>
            <a:ext cx="1166816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allahumma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rabba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alfajri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layalin</a:t>
            </a:r>
            <a:r>
              <a:rPr lang="en-US" sz="4000" i="1" dirty="0" smtClean="0">
                <a:solidFill>
                  <a:srgbClr val="0070C0"/>
                </a:solidFill>
              </a:rPr>
              <a:t> `</a:t>
            </a:r>
            <a:r>
              <a:rPr lang="en-US" sz="4000" i="1" dirty="0" err="1" smtClean="0">
                <a:solidFill>
                  <a:srgbClr val="0070C0"/>
                </a:solidFill>
              </a:rPr>
              <a:t>ashrin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walshshaf`i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walwatri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O Allah, the Lord of the Dawn, the Ten Nights, the Even and the Odd,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52464" y="1714488"/>
            <a:ext cx="10363200" cy="1470025"/>
          </a:xfrm>
        </p:spPr>
        <p:txBody>
          <a:bodyPr/>
          <a:lstStyle/>
          <a:p>
            <a:r>
              <a:rPr lang="ar-AE" sz="8000" dirty="0" smtClean="0"/>
              <a:t>وَهٰذَا شَهْرُ ٱلْعِتْقِ مِنَ ٱلنَّارِ وَٱلْفَوْزِ بِٱلْجَنَّةِ</a:t>
            </a:r>
            <a:endParaRPr lang="en-US" sz="8000" dirty="0"/>
          </a:p>
        </p:txBody>
      </p:sp>
      <p:sp>
        <p:nvSpPr>
          <p:cNvPr id="5" name="Rectangle 4"/>
          <p:cNvSpPr/>
          <p:nvPr/>
        </p:nvSpPr>
        <p:spPr>
          <a:xfrm>
            <a:off x="452398" y="3786190"/>
            <a:ext cx="114300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i="1" dirty="0" err="1" smtClean="0">
                <a:solidFill>
                  <a:srgbClr val="0070C0"/>
                </a:solidFill>
              </a:rPr>
              <a:t>wa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hadha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shahru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al`itqi</a:t>
            </a:r>
            <a:r>
              <a:rPr lang="en-US" sz="3600" i="1" dirty="0" smtClean="0">
                <a:solidFill>
                  <a:srgbClr val="0070C0"/>
                </a:solidFill>
              </a:rPr>
              <a:t> min </a:t>
            </a:r>
            <a:r>
              <a:rPr lang="en-US" sz="3600" i="1" dirty="0" err="1" smtClean="0">
                <a:solidFill>
                  <a:srgbClr val="0070C0"/>
                </a:solidFill>
              </a:rPr>
              <a:t>annari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walfawzi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biljannati</a:t>
            </a:r>
            <a:endParaRPr lang="en-US" sz="3600" i="1" dirty="0" smtClean="0">
              <a:solidFill>
                <a:srgbClr val="0070C0"/>
              </a:solidFill>
            </a:endParaRPr>
          </a:p>
          <a:p>
            <a:endParaRPr lang="en-US" sz="3600" dirty="0" smtClean="0">
              <a:solidFill>
                <a:srgbClr val="0070C0"/>
              </a:solidFill>
            </a:endParaRPr>
          </a:p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This is the moth of release from Hellfire and winning Paradise.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857232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وَرَبَّ شَهْرِ رَمَضَانَ وَمَا أَنْزَلْتَ فِيهِ مِنَ ٱلْقُرْآنِ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0" y="378619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i="1" dirty="0" err="1" smtClean="0">
                <a:solidFill>
                  <a:srgbClr val="0070C0"/>
                </a:solidFill>
              </a:rPr>
              <a:t>wa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rabba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shahri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ramadana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wa</a:t>
            </a:r>
            <a:r>
              <a:rPr lang="en-US" sz="3600" i="1" dirty="0" smtClean="0">
                <a:solidFill>
                  <a:srgbClr val="0070C0"/>
                </a:solidFill>
              </a:rPr>
              <a:t> ma </a:t>
            </a:r>
            <a:r>
              <a:rPr lang="en-US" sz="3600" i="1" dirty="0" err="1" smtClean="0">
                <a:solidFill>
                  <a:srgbClr val="0070C0"/>
                </a:solidFill>
              </a:rPr>
              <a:t>anzalta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fihi</a:t>
            </a:r>
            <a:r>
              <a:rPr lang="en-US" sz="3600" i="1" dirty="0" smtClean="0">
                <a:solidFill>
                  <a:srgbClr val="0070C0"/>
                </a:solidFill>
              </a:rPr>
              <a:t> min </a:t>
            </a:r>
            <a:r>
              <a:rPr lang="en-US" sz="3600" i="1" dirty="0" err="1" smtClean="0">
                <a:solidFill>
                  <a:srgbClr val="0070C0"/>
                </a:solidFill>
              </a:rPr>
              <a:t>alqur'ani</a:t>
            </a:r>
            <a:endParaRPr lang="en-US" sz="3600" i="1" dirty="0" smtClean="0">
              <a:solidFill>
                <a:srgbClr val="0070C0"/>
              </a:solidFill>
            </a:endParaRPr>
          </a:p>
          <a:p>
            <a:pPr algn="ctr"/>
            <a:endParaRPr lang="en-US" sz="3600" dirty="0" smtClean="0">
              <a:solidFill>
                <a:srgbClr val="0070C0"/>
              </a:solidFill>
            </a:endParaRPr>
          </a:p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the Lord of the month of Ramadan and the Qur'an that You have revealed during it,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928670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وَرَبَّ جَبْرَائِيلَ وَمِيكَائِيلَ وَإِسْرَافِيلَ وَعِزْرَائِيلَ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523836" y="3500438"/>
            <a:ext cx="1135864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rabba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jabra'ila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mika'ila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israfila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`</a:t>
            </a:r>
            <a:r>
              <a:rPr lang="en-US" sz="4000" i="1" dirty="0" err="1" smtClean="0">
                <a:solidFill>
                  <a:srgbClr val="0070C0"/>
                </a:solidFill>
              </a:rPr>
              <a:t>izra'ila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the Lord of (Archangels) Gabriel, Michael, Seraph, and `</a:t>
            </a:r>
            <a:r>
              <a:rPr lang="en-US" sz="4000" dirty="0" err="1" smtClean="0">
                <a:solidFill>
                  <a:srgbClr val="0070C0"/>
                </a:solidFill>
              </a:rPr>
              <a:t>Izra’il</a:t>
            </a:r>
            <a:r>
              <a:rPr lang="en-US" sz="4000" dirty="0" smtClean="0">
                <a:solidFill>
                  <a:srgbClr val="0070C0"/>
                </a:solidFill>
              </a:rPr>
              <a:t>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571480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وَجَمِيعِ ٱلْمَلاَئِكَةِ ٱلْمُقَرَّبِينَ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1762052" y="3143248"/>
            <a:ext cx="104299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jami`i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almala'ikati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almuqarrabina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as well as all the Favorite Angels,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714356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وَرَبَّ إِبْرَاهِيمَ وَإِسْمَاعِيلَ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1309654" y="3105835"/>
            <a:ext cx="100727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rabba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ibrahima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isma`ila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the Lord of (Prophets) Abraham, Ishmael,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571480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وَإِسْحَاقَ وَيَعْقُوبَ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048000" y="3105835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ishaqa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ya`quba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Isaac, and Jacob,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642918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وَرَبَّ مُوسَىٰ وَعِيسَىٰ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2381224" y="3105835"/>
            <a:ext cx="87154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rabba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musa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`</a:t>
            </a:r>
            <a:r>
              <a:rPr lang="en-US" sz="4000" i="1" dirty="0" err="1" smtClean="0">
                <a:solidFill>
                  <a:srgbClr val="0070C0"/>
                </a:solidFill>
              </a:rPr>
              <a:t>isa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the Lord of Moses and Jesus,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500042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وَجَمِيعِ ٱلنَّبِيِّينَ وَٱلْمُرْسَلِينَ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738150" y="3105835"/>
            <a:ext cx="110728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smtClean="0">
                <a:solidFill>
                  <a:srgbClr val="0070C0"/>
                </a:solidFill>
              </a:rPr>
              <a:t>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jami`i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alnnabiyyina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walmursalina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as well as all the Prophets and Messengers,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857232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وَرَبَّ مُحَمَّدٍ خَاتَمِ ٱلنَّبِيِّينَ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1381092" y="3105835"/>
            <a:ext cx="1021563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rabba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muhammadin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khatami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alnnabiyyina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and the Lord of Muhammad, the seal of the Prophets,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928802"/>
            <a:ext cx="12025354" cy="1470025"/>
          </a:xfrm>
        </p:spPr>
        <p:txBody>
          <a:bodyPr/>
          <a:lstStyle/>
          <a:p>
            <a:r>
              <a:rPr lang="ar-AE" sz="8800" dirty="0" smtClean="0"/>
              <a:t>صَلَوَاتُكَ عَلَيْهِ وَعَلَيْهِمْ أَجْمَعِينَ</a:t>
            </a:r>
            <a:br>
              <a:rPr lang="ar-AE" sz="8800" dirty="0" smtClean="0"/>
            </a:b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80960" y="3105835"/>
            <a:ext cx="118110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salawatuka</a:t>
            </a:r>
            <a:r>
              <a:rPr lang="en-US" sz="4000" i="1" dirty="0" smtClean="0">
                <a:solidFill>
                  <a:srgbClr val="0070C0"/>
                </a:solidFill>
              </a:rPr>
              <a:t> `</a:t>
            </a:r>
            <a:r>
              <a:rPr lang="en-US" sz="4000" i="1" dirty="0" err="1" smtClean="0">
                <a:solidFill>
                  <a:srgbClr val="0070C0"/>
                </a:solidFill>
              </a:rPr>
              <a:t>alayhi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`</a:t>
            </a:r>
            <a:r>
              <a:rPr lang="en-US" sz="4000" i="1" dirty="0" err="1" smtClean="0">
                <a:solidFill>
                  <a:srgbClr val="0070C0"/>
                </a:solidFill>
              </a:rPr>
              <a:t>alayhim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ajma`ina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may Your blessings be upon him and upon them all.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857232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وَأَسْأَلُكَ بِحَقِّكَ عَلَيْهِمْ وَبِحَقِّهِمْ عَلَيْكَ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0" y="2967335"/>
            <a:ext cx="12192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as'aluka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bihaqqika</a:t>
            </a:r>
            <a:r>
              <a:rPr lang="en-US" sz="4000" i="1" dirty="0" smtClean="0">
                <a:solidFill>
                  <a:srgbClr val="0070C0"/>
                </a:solidFill>
              </a:rPr>
              <a:t> `</a:t>
            </a:r>
            <a:r>
              <a:rPr lang="en-US" sz="4000" i="1" dirty="0" err="1" smtClean="0">
                <a:solidFill>
                  <a:srgbClr val="0070C0"/>
                </a:solidFill>
              </a:rPr>
              <a:t>alayhim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bihaqqihim</a:t>
            </a:r>
            <a:r>
              <a:rPr lang="en-US" sz="4000" i="1" dirty="0" smtClean="0">
                <a:solidFill>
                  <a:srgbClr val="0070C0"/>
                </a:solidFill>
              </a:rPr>
              <a:t> `</a:t>
            </a:r>
            <a:r>
              <a:rPr lang="en-US" sz="4000" i="1" dirty="0" err="1" smtClean="0">
                <a:solidFill>
                  <a:srgbClr val="0070C0"/>
                </a:solidFill>
              </a:rPr>
              <a:t>alayka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I beseech You in the name of their duty towards You Your duty towards them,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81026" y="1571612"/>
            <a:ext cx="10363200" cy="1470025"/>
          </a:xfrm>
        </p:spPr>
        <p:txBody>
          <a:bodyPr/>
          <a:lstStyle/>
          <a:p>
            <a:r>
              <a:rPr lang="ar-AE" sz="8800" dirty="0" smtClean="0"/>
              <a:t>وَهٰذَا شَهْرٌ فِيهِ لَيْلَةُ ٱلْقَدْر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595274" y="3105835"/>
            <a:ext cx="1159672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smtClean="0">
                <a:solidFill>
                  <a:srgbClr val="0070C0"/>
                </a:solidFill>
              </a:rPr>
              <a:t>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hadha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shahrun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fihi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laylatu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alqadri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This is the month in which there is the Destiny Night,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000108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وَبِحَقِّكَ ٱلْعَظِيمِ لَمَّا صَلَّيْتَ عَلَيْهِ وَآلِهِ وَعَلَيْهِمْ أَجْمَعِينَ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738150" y="3714752"/>
            <a:ext cx="112872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bihaqqika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al`azimi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lamma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sallayta</a:t>
            </a:r>
            <a:r>
              <a:rPr lang="en-US" sz="4000" i="1" dirty="0" smtClean="0">
                <a:solidFill>
                  <a:srgbClr val="0070C0"/>
                </a:solidFill>
              </a:rPr>
              <a:t> `</a:t>
            </a:r>
            <a:r>
              <a:rPr lang="en-US" sz="4000" i="1" dirty="0" err="1" smtClean="0">
                <a:solidFill>
                  <a:srgbClr val="0070C0"/>
                </a:solidFill>
              </a:rPr>
              <a:t>alayhi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alihi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`</a:t>
            </a:r>
            <a:r>
              <a:rPr lang="en-US" sz="4000" i="1" dirty="0" err="1" smtClean="0">
                <a:solidFill>
                  <a:srgbClr val="0070C0"/>
                </a:solidFill>
              </a:rPr>
              <a:t>alayhim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ajma`ina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and in the name of the great duty towards You to bless him and his Household and all of them,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714356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وَنَظَرْتَ إِلَيَّ نَظْرَةً رَحِيمَةً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1595406" y="3105835"/>
            <a:ext cx="100727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nazarta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ilayya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nazratan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rahimatan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to take a merciful look at me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071546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تَرْضَىٰ بِهَا عَنِّي رِضَىً لاَ سَخَطَ عَلَيَّ بَعْدَهُ أَبَداً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0" y="3571876"/>
            <a:ext cx="123825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tarda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biha</a:t>
            </a:r>
            <a:r>
              <a:rPr lang="en-US" sz="4000" i="1" dirty="0" smtClean="0">
                <a:solidFill>
                  <a:srgbClr val="0070C0"/>
                </a:solidFill>
              </a:rPr>
              <a:t> `</a:t>
            </a:r>
            <a:r>
              <a:rPr lang="en-US" sz="4000" i="1" dirty="0" err="1" smtClean="0">
                <a:solidFill>
                  <a:srgbClr val="0070C0"/>
                </a:solidFill>
              </a:rPr>
              <a:t>anni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ridan</a:t>
            </a:r>
            <a:r>
              <a:rPr lang="en-US" sz="4000" i="1" dirty="0" smtClean="0">
                <a:solidFill>
                  <a:srgbClr val="0070C0"/>
                </a:solidFill>
              </a:rPr>
              <a:t> la </a:t>
            </a:r>
            <a:r>
              <a:rPr lang="en-US" sz="4000" i="1" dirty="0" err="1" smtClean="0">
                <a:solidFill>
                  <a:srgbClr val="0070C0"/>
                </a:solidFill>
              </a:rPr>
              <a:t>sakhata</a:t>
            </a:r>
            <a:r>
              <a:rPr lang="en-US" sz="4000" i="1" dirty="0" smtClean="0">
                <a:solidFill>
                  <a:srgbClr val="0070C0"/>
                </a:solidFill>
              </a:rPr>
              <a:t> `</a:t>
            </a:r>
            <a:r>
              <a:rPr lang="en-US" sz="4000" i="1" dirty="0" err="1" smtClean="0">
                <a:solidFill>
                  <a:srgbClr val="0070C0"/>
                </a:solidFill>
              </a:rPr>
              <a:t>alayya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ba`dahu</a:t>
            </a:r>
            <a:r>
              <a:rPr lang="en-US" sz="4000" i="1" dirty="0" smtClean="0">
                <a:solidFill>
                  <a:srgbClr val="0070C0"/>
                </a:solidFill>
              </a:rPr>
              <a:t> Abadan</a:t>
            </a: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due to which You be pleased with me so perfectly that You never be irate with me after that,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000108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وَأَعْطَيْتَنِي جَمِيعَ سُؤْلِي وَرَغْبَتِي وَأُمْنِيَتِي وَإِرَادَتِي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452398" y="3714752"/>
            <a:ext cx="1173960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a`taytani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jami`a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su'li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raghbati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umniyati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iradati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to grant me all my requests, desires, hopes, and needs,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857232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وَصَرَفْتَ عَنِّي مَا أَكْرَهُ وَأَحْذَرُ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666712" y="3105835"/>
            <a:ext cx="115252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sarafta</a:t>
            </a:r>
            <a:r>
              <a:rPr lang="en-US" sz="4000" i="1" dirty="0" smtClean="0">
                <a:solidFill>
                  <a:srgbClr val="0070C0"/>
                </a:solidFill>
              </a:rPr>
              <a:t> `</a:t>
            </a:r>
            <a:r>
              <a:rPr lang="en-US" sz="4000" i="1" dirty="0" err="1" smtClean="0">
                <a:solidFill>
                  <a:srgbClr val="0070C0"/>
                </a:solidFill>
              </a:rPr>
              <a:t>anni</a:t>
            </a:r>
            <a:r>
              <a:rPr lang="en-US" sz="4000" i="1" dirty="0" smtClean="0">
                <a:solidFill>
                  <a:srgbClr val="0070C0"/>
                </a:solidFill>
              </a:rPr>
              <a:t> ma </a:t>
            </a:r>
            <a:r>
              <a:rPr lang="en-US" sz="4000" i="1" dirty="0" err="1" smtClean="0">
                <a:solidFill>
                  <a:srgbClr val="0070C0"/>
                </a:solidFill>
              </a:rPr>
              <a:t>akrahu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ahdharu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to ward off all that which I despise and try to avoid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500174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وَأَخَافُ عَلَىٰ نَفْسِي وَمَا لاَ أَخَافُ</a:t>
            </a:r>
            <a:br>
              <a:rPr lang="ar-AE" sz="8800" dirty="0" smtClean="0"/>
            </a:b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452398" y="2967335"/>
            <a:ext cx="112872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70C0"/>
                </a:solidFill>
              </a:rPr>
              <a:t>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akhafu</a:t>
            </a:r>
            <a:r>
              <a:rPr lang="en-US" sz="4000" i="1" dirty="0" smtClean="0">
                <a:solidFill>
                  <a:srgbClr val="0070C0"/>
                </a:solidFill>
              </a:rPr>
              <a:t> `ala </a:t>
            </a:r>
            <a:r>
              <a:rPr lang="en-US" sz="4000" i="1" dirty="0" err="1" smtClean="0">
                <a:solidFill>
                  <a:srgbClr val="0070C0"/>
                </a:solidFill>
              </a:rPr>
              <a:t>nafsi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ma la </a:t>
            </a:r>
            <a:r>
              <a:rPr lang="en-US" sz="4000" i="1" dirty="0" err="1" smtClean="0">
                <a:solidFill>
                  <a:srgbClr val="0070C0"/>
                </a:solidFill>
              </a:rPr>
              <a:t>akhafu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and all that which I fear for myself and all that which I do not fear,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142984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وَعَنْ أَهْلِي وَمَالِي وَإِخْوَانِي وَذُرِّيَّتِي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452398" y="4071942"/>
            <a:ext cx="1173960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`an </a:t>
            </a:r>
            <a:r>
              <a:rPr lang="en-US" sz="4000" i="1" dirty="0" err="1" smtClean="0">
                <a:solidFill>
                  <a:srgbClr val="0070C0"/>
                </a:solidFill>
              </a:rPr>
              <a:t>ahli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mali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ikhwani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dhurriyyati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and to do the same to my family members, my property, my brethren and my offspring.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214422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اللَّهُمُّ إِلَيْكَ فَرَرْنَا مِنْ ذُنُوبِنَا فَآوِنَا تَائِبِينَ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09522" y="3786190"/>
            <a:ext cx="1188247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allahumma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ilayka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fararna</a:t>
            </a:r>
            <a:r>
              <a:rPr lang="en-US" sz="4000" i="1" dirty="0" smtClean="0">
                <a:solidFill>
                  <a:srgbClr val="0070C0"/>
                </a:solidFill>
              </a:rPr>
              <a:t> min </a:t>
            </a:r>
            <a:r>
              <a:rPr lang="en-US" sz="4000" i="1" dirty="0" err="1" smtClean="0">
                <a:solidFill>
                  <a:srgbClr val="0070C0"/>
                </a:solidFill>
              </a:rPr>
              <a:t>dhunubina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fa'awina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ta'ibina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O Allah, to You are we running from our sins; so (please do) shelter us as we are repentant,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785794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وَتُبْ عَلَيْنَا مُسْتَغْفِرِينَ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952464" y="2967335"/>
            <a:ext cx="1064426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70C0"/>
                </a:solidFill>
              </a:rPr>
              <a:t>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tub `</a:t>
            </a:r>
            <a:r>
              <a:rPr lang="en-US" sz="4000" i="1" dirty="0" err="1" smtClean="0">
                <a:solidFill>
                  <a:srgbClr val="0070C0"/>
                </a:solidFill>
              </a:rPr>
              <a:t>alayna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mustaghfirina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accept our repentance as we are seeking Your forgiveness,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642918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وَٱغْفِرْ لَنَا مُتَعَوّذِينَ</a:t>
            </a:r>
            <a:endParaRPr lang="ar-AE" sz="8800" dirty="0"/>
          </a:p>
        </p:txBody>
      </p:sp>
      <p:sp>
        <p:nvSpPr>
          <p:cNvPr id="4" name="Rectangle 3"/>
          <p:cNvSpPr/>
          <p:nvPr/>
        </p:nvSpPr>
        <p:spPr>
          <a:xfrm>
            <a:off x="523836" y="3105835"/>
            <a:ext cx="106442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waghfir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lana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muta`awwidhina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forgive us as we are seeking Your protection,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81026" y="714356"/>
            <a:ext cx="10363200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ٱلَّتِي هِيَ خَيْرٌ مِنَ أَلْفِ شَهْرٍ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1095340" y="3105835"/>
            <a:ext cx="101441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allati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hiya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khayrun</a:t>
            </a:r>
            <a:r>
              <a:rPr lang="en-US" sz="4000" i="1" dirty="0" smtClean="0">
                <a:solidFill>
                  <a:srgbClr val="0070C0"/>
                </a:solidFill>
              </a:rPr>
              <a:t> min </a:t>
            </a:r>
            <a:r>
              <a:rPr lang="en-US" sz="4000" i="1" dirty="0" err="1" smtClean="0">
                <a:solidFill>
                  <a:srgbClr val="0070C0"/>
                </a:solidFill>
              </a:rPr>
              <a:t>alfi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shahrin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which is better than one thousand months.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571480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وَأَعِذْنَا مُسْتَجِيرِينَ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1595406" y="3105835"/>
            <a:ext cx="94298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smtClean="0">
                <a:solidFill>
                  <a:srgbClr val="0070C0"/>
                </a:solidFill>
              </a:rPr>
              <a:t>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a`idhna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mustajirina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protect us as we are seeking Your aid,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142984"/>
            <a:ext cx="12025354" cy="1470025"/>
          </a:xfrm>
        </p:spPr>
        <p:txBody>
          <a:bodyPr/>
          <a:lstStyle/>
          <a:p>
            <a:r>
              <a:rPr lang="ar-AE" sz="8800" dirty="0" smtClean="0"/>
              <a:t>وَأَجِرْنَا مُسْتَسْلِمِينَ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1952596" y="3071810"/>
            <a:ext cx="978700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ajirna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mustaslimina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aid us as we are surrendering to You,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857232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وَلاَ تَخْذُلْنَا رَاهِبِينَ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666712" y="3105835"/>
            <a:ext cx="109300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smtClean="0">
                <a:solidFill>
                  <a:srgbClr val="0070C0"/>
                </a:solidFill>
              </a:rPr>
              <a:t>    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la </a:t>
            </a:r>
            <a:r>
              <a:rPr lang="en-US" sz="4000" i="1" dirty="0" err="1" smtClean="0">
                <a:solidFill>
                  <a:srgbClr val="0070C0"/>
                </a:solidFill>
              </a:rPr>
              <a:t>takhdhulna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rahibina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never disappoint us as we are fearful of You,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571480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وَآمِنَّا رَاغِبِينَ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1333424" y="3214686"/>
            <a:ext cx="108585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aminna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raghibina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secure us as we are desiring for You,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571480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وَشَفِّعْنَا سَائِلِينَ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166646" y="3105835"/>
            <a:ext cx="1164439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  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shaffi`na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sa'ilina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accept our intercession as we are begging You,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000108"/>
            <a:ext cx="12025354" cy="1470025"/>
          </a:xfrm>
        </p:spPr>
        <p:txBody>
          <a:bodyPr/>
          <a:lstStyle/>
          <a:p>
            <a:r>
              <a:rPr lang="ar-AE" sz="7200" dirty="0" smtClean="0"/>
              <a:t/>
            </a:r>
            <a:br>
              <a:rPr lang="ar-AE" sz="7200" dirty="0" smtClean="0"/>
            </a:br>
            <a:r>
              <a:rPr lang="ar-AE" sz="7200" dirty="0" smtClean="0"/>
              <a:t>وَأَعْطِنَا إِنَّكَ سَمِيعُ ٱلدُّعَاءِ قرِيبٌ مُجِيبٌ</a:t>
            </a:r>
            <a:endParaRPr lang="en-US" sz="7200" dirty="0"/>
          </a:p>
        </p:txBody>
      </p:sp>
      <p:sp>
        <p:nvSpPr>
          <p:cNvPr id="4" name="Rectangle 3"/>
          <p:cNvSpPr/>
          <p:nvPr/>
        </p:nvSpPr>
        <p:spPr>
          <a:xfrm>
            <a:off x="309522" y="2967335"/>
            <a:ext cx="1188247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a`tina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innaka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sami`u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alddu`a'i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qribun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mujibun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and grant us (what we hope) as You are verily the Hearer of prayers, the Nigh, and the Responding.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928670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اللَّهُمَّ أَنْتَ رَبِّي وَأَنَا عَبْدُكَ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0" y="3105835"/>
            <a:ext cx="1219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allahumma</a:t>
            </a:r>
            <a:r>
              <a:rPr lang="en-US" sz="4000" i="1" dirty="0" smtClean="0">
                <a:solidFill>
                  <a:srgbClr val="0070C0"/>
                </a:solidFill>
              </a:rPr>
              <a:t> anta rabbi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ana</a:t>
            </a:r>
            <a:r>
              <a:rPr lang="en-US" sz="4000" i="1" dirty="0" smtClean="0">
                <a:solidFill>
                  <a:srgbClr val="0070C0"/>
                </a:solidFill>
              </a:rPr>
              <a:t> `</a:t>
            </a:r>
            <a:r>
              <a:rPr lang="en-US" sz="4000" i="1" dirty="0" err="1" smtClean="0">
                <a:solidFill>
                  <a:srgbClr val="0070C0"/>
                </a:solidFill>
              </a:rPr>
              <a:t>abduka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O Allah, You are my Lord and I am Your servant,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500174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وَأَحَقُّ مَنْ سَأَلَ ٱلعَبْدُ رَبَّهُ</a:t>
            </a:r>
            <a:br>
              <a:rPr lang="ar-AE" sz="8800" dirty="0" smtClean="0"/>
            </a:b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09522" y="3105835"/>
            <a:ext cx="115729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ahaqqu</a:t>
            </a:r>
            <a:r>
              <a:rPr lang="en-US" sz="4000" i="1" dirty="0" smtClean="0">
                <a:solidFill>
                  <a:srgbClr val="0070C0"/>
                </a:solidFill>
              </a:rPr>
              <a:t> man </a:t>
            </a:r>
            <a:r>
              <a:rPr lang="en-US" sz="4000" i="1" dirty="0" err="1" smtClean="0">
                <a:solidFill>
                  <a:srgbClr val="0070C0"/>
                </a:solidFill>
              </a:rPr>
              <a:t>sa'ala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al`abdu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rabbahu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and it is conventional that a servant begs from his Lord.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000108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وَلَمْ يَسْأَلِ ٱلْعِبَادُ مِثْلَكَ كَرَماً وَجُوداً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0" y="2967335"/>
            <a:ext cx="1219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lam </a:t>
            </a:r>
            <a:r>
              <a:rPr lang="en-US" sz="4000" i="1" dirty="0" err="1" smtClean="0">
                <a:solidFill>
                  <a:srgbClr val="0070C0"/>
                </a:solidFill>
              </a:rPr>
              <a:t>yas'ali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al`ibadu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mithlaka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karaman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judan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All Your servants have never begged any one who is as generous and magnanimous as You are.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857232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يَا مَوْضِعَ شَكْوَىٰ ٱلسَّائِلِينَ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595274" y="3105835"/>
            <a:ext cx="110728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smtClean="0">
                <a:solidFill>
                  <a:srgbClr val="0070C0"/>
                </a:solidFill>
              </a:rPr>
              <a:t>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ya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mawdi`a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shakwa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alssa'ilina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O center of the complaints of the beseechers!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09588" y="2143116"/>
            <a:ext cx="10363200" cy="1470025"/>
          </a:xfrm>
        </p:spPr>
        <p:txBody>
          <a:bodyPr/>
          <a:lstStyle/>
          <a:p>
            <a:r>
              <a:rPr lang="ar-AE" sz="8800" dirty="0" smtClean="0"/>
              <a:t>اَللَّهُمَّ فَصَلِّ عَلَىٰ مُحَمَّدٍ وَآلِ مُحَمَّدٍ</a:t>
            </a:r>
            <a:br>
              <a:rPr lang="ar-AE" sz="8800" dirty="0" smtClean="0"/>
            </a:b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80960" y="3214686"/>
            <a:ext cx="1181104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err="1" smtClean="0">
                <a:solidFill>
                  <a:srgbClr val="0070C0"/>
                </a:solidFill>
              </a:rPr>
              <a:t>allahumma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fasalli</a:t>
            </a:r>
            <a:r>
              <a:rPr lang="en-US" sz="4000" i="1" dirty="0" smtClean="0">
                <a:solidFill>
                  <a:srgbClr val="0070C0"/>
                </a:solidFill>
              </a:rPr>
              <a:t> `ala </a:t>
            </a:r>
            <a:r>
              <a:rPr lang="en-US" sz="4000" i="1" dirty="0" err="1" smtClean="0">
                <a:solidFill>
                  <a:srgbClr val="0070C0"/>
                </a:solidFill>
              </a:rPr>
              <a:t>muhammadin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muhammadin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O Allah, (please do) bless Muhammad and the Household of Muhammad,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785794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وَيَا مُنْتَهَىٰ حَاجَةِ ٱلرَّاغِبِينَ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881026" y="3105835"/>
            <a:ext cx="10572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smtClean="0">
                <a:solidFill>
                  <a:srgbClr val="0070C0"/>
                </a:solidFill>
              </a:rPr>
              <a:t>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ya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muntaha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hajati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alrraghibina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O ultimate goal of the needs of the desirers!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857232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وَيَا غِيَاثَ ٱلْمُسْتَغِيثِينَ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452398" y="3105835"/>
            <a:ext cx="108585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ya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ghiyatha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almustaghithina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        O Aide of the seekers of aid!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928670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وَيَا مُجِيبَ دَعْوَةِ ٱلْمُضْطَرّينَ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166646" y="3105835"/>
            <a:ext cx="1150151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ya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mujiba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da`wati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almudtarrina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O Responding to the prayers of the distressed ones!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571480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وَيَا مَلْجَأَ ٱلْهَارِبِينَ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048000" y="3105835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ya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malja'a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alharibina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O Shelter of the fugitives!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571480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وَيَا صَرِيخَ ٱلْمُسْتَصْرِخِينَ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452398" y="3105835"/>
            <a:ext cx="112157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ya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sarikha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almustasrikhina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    O Helper of the seekers of help!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928670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وَيَا رَبّ ٱلْمُسْتَضْعَفِينَ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2452662" y="3286124"/>
            <a:ext cx="102156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ya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rabba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almustad`afina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O Cherisher of the enfeebled ones!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642918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وَيَا كَاشِفَ كَرْبِ ٱلْمَكْرُوبِينَ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0" y="3105835"/>
            <a:ext cx="1219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ya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kashifa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karbi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almakrubina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O Reliever of the grievances of the aggrieved ones!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428604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وَيَا فَارِجَ هَمِّ ٱلْمَهْمُومِينَ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523836" y="3105835"/>
            <a:ext cx="114300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smtClean="0">
                <a:solidFill>
                  <a:srgbClr val="0070C0"/>
                </a:solidFill>
              </a:rPr>
              <a:t>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ya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farija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hammi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almahmumina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O Releaser of the agonies of the distressed ones!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785794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وَيَا كَاشِفَ ٱلْكَرْبِ ٱلْعَظِيمِ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1166778" y="3105835"/>
            <a:ext cx="101441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ya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kashifa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alkarbi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al`azimi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O Reliever of the enormous calamities!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785794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يَا اللَّهُ يَا رَحْمٰنُ يَا رَحِيمُ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666712" y="3105835"/>
            <a:ext cx="115252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000" dirty="0" smtClean="0">
                <a:solidFill>
                  <a:srgbClr val="0070C0"/>
                </a:solidFill>
              </a:rPr>
              <a:t>           </a:t>
            </a:r>
            <a:r>
              <a:rPr lang="es-ES" sz="4000" i="1" dirty="0" smtClean="0">
                <a:solidFill>
                  <a:srgbClr val="0070C0"/>
                </a:solidFill>
              </a:rPr>
              <a:t>ya </a:t>
            </a:r>
            <a:r>
              <a:rPr lang="es-ES" sz="4000" i="1" dirty="0" err="1" smtClean="0">
                <a:solidFill>
                  <a:srgbClr val="0070C0"/>
                </a:solidFill>
              </a:rPr>
              <a:t>allahu</a:t>
            </a:r>
            <a:r>
              <a:rPr lang="es-ES" sz="4000" i="1" dirty="0" smtClean="0">
                <a:solidFill>
                  <a:srgbClr val="0070C0"/>
                </a:solidFill>
              </a:rPr>
              <a:t> ya </a:t>
            </a:r>
            <a:r>
              <a:rPr lang="es-ES" sz="4000" i="1" dirty="0" err="1" smtClean="0">
                <a:solidFill>
                  <a:srgbClr val="0070C0"/>
                </a:solidFill>
              </a:rPr>
              <a:t>rahmanu</a:t>
            </a:r>
            <a:r>
              <a:rPr lang="es-ES" sz="4000" i="1" dirty="0" smtClean="0">
                <a:solidFill>
                  <a:srgbClr val="0070C0"/>
                </a:solidFill>
              </a:rPr>
              <a:t> ya </a:t>
            </a:r>
            <a:r>
              <a:rPr lang="es-ES" sz="4000" i="1" dirty="0" err="1" smtClean="0">
                <a:solidFill>
                  <a:srgbClr val="0070C0"/>
                </a:solidFill>
              </a:rPr>
              <a:t>rahimu</a:t>
            </a:r>
            <a:endParaRPr lang="es-ES" sz="4000" i="1" dirty="0" smtClean="0">
              <a:solidFill>
                <a:srgbClr val="0070C0"/>
              </a:solidFill>
            </a:endParaRPr>
          </a:p>
          <a:p>
            <a:endParaRPr lang="es-ES" sz="4000" dirty="0" smtClean="0">
              <a:solidFill>
                <a:srgbClr val="0070C0"/>
              </a:solidFill>
            </a:endParaRPr>
          </a:p>
          <a:p>
            <a:r>
              <a:rPr lang="es-ES" sz="4000" dirty="0" smtClean="0">
                <a:solidFill>
                  <a:srgbClr val="0070C0"/>
                </a:solidFill>
              </a:rPr>
              <a:t>     O </a:t>
            </a:r>
            <a:r>
              <a:rPr lang="es-ES" sz="4000" dirty="0" err="1" smtClean="0">
                <a:solidFill>
                  <a:srgbClr val="0070C0"/>
                </a:solidFill>
              </a:rPr>
              <a:t>Allah</a:t>
            </a:r>
            <a:r>
              <a:rPr lang="es-ES" sz="4000" dirty="0" smtClean="0">
                <a:solidFill>
                  <a:srgbClr val="0070C0"/>
                </a:solidFill>
              </a:rPr>
              <a:t>! O </a:t>
            </a:r>
            <a:r>
              <a:rPr lang="es-ES" sz="4000" dirty="0" err="1" smtClean="0">
                <a:solidFill>
                  <a:srgbClr val="0070C0"/>
                </a:solidFill>
              </a:rPr>
              <a:t>All-beneficent</a:t>
            </a:r>
            <a:r>
              <a:rPr lang="es-ES" sz="4000" dirty="0" smtClean="0">
                <a:solidFill>
                  <a:srgbClr val="0070C0"/>
                </a:solidFill>
              </a:rPr>
              <a:t>! O </a:t>
            </a:r>
            <a:r>
              <a:rPr lang="es-ES" sz="4000" dirty="0" err="1" smtClean="0">
                <a:solidFill>
                  <a:srgbClr val="0070C0"/>
                </a:solidFill>
              </a:rPr>
              <a:t>All-merciful</a:t>
            </a:r>
            <a:r>
              <a:rPr lang="es-ES" sz="4000" dirty="0" smtClean="0">
                <a:solidFill>
                  <a:srgbClr val="0070C0"/>
                </a:solidFill>
              </a:rPr>
              <a:t>!</a:t>
            </a:r>
            <a:endParaRPr lang="es-E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52464" y="1571612"/>
            <a:ext cx="10363200" cy="1470025"/>
          </a:xfrm>
        </p:spPr>
        <p:txBody>
          <a:bodyPr/>
          <a:lstStyle/>
          <a:p>
            <a:r>
              <a:rPr lang="ar-AE" sz="8800" dirty="0" smtClean="0"/>
              <a:t>وَأَعِنِّي عَلَىٰ صِيَامِهِ وَقِيَامِهِ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595274" y="3105835"/>
            <a:ext cx="114300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a`inni</a:t>
            </a:r>
            <a:r>
              <a:rPr lang="en-US" sz="4000" i="1" dirty="0" smtClean="0">
                <a:solidFill>
                  <a:srgbClr val="0070C0"/>
                </a:solidFill>
              </a:rPr>
              <a:t> `ala </a:t>
            </a:r>
            <a:r>
              <a:rPr lang="en-US" sz="4000" i="1" dirty="0" err="1" smtClean="0">
                <a:solidFill>
                  <a:srgbClr val="0070C0"/>
                </a:solidFill>
              </a:rPr>
              <a:t>siyamihi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qiyamihi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help me observe fasting and do acts of worship during it,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714356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يَا أَرْحَمَ ٱلرَّاحِمِينَ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452398" y="3105835"/>
            <a:ext cx="113586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smtClean="0">
                <a:solidFill>
                  <a:srgbClr val="0070C0"/>
                </a:solidFill>
              </a:rPr>
              <a:t>        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ya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arhama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alrrahimina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O most Merciful of all those who show mercy!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785794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صَلِّ عَلَىٰ مُحَمّدٍ وَآلِ مُحَمّدٍ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80960" y="2967335"/>
            <a:ext cx="111443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   </a:t>
            </a:r>
            <a:r>
              <a:rPr lang="en-US" sz="4000" i="1" dirty="0" err="1" smtClean="0">
                <a:solidFill>
                  <a:srgbClr val="0070C0"/>
                </a:solidFill>
              </a:rPr>
              <a:t>salli</a:t>
            </a:r>
            <a:r>
              <a:rPr lang="en-US" sz="4000" i="1" dirty="0" smtClean="0">
                <a:solidFill>
                  <a:srgbClr val="0070C0"/>
                </a:solidFill>
              </a:rPr>
              <a:t> `ala </a:t>
            </a:r>
            <a:r>
              <a:rPr lang="en-US" sz="4000" i="1" dirty="0" err="1" smtClean="0">
                <a:solidFill>
                  <a:srgbClr val="0070C0"/>
                </a:solidFill>
              </a:rPr>
              <a:t>muhammadin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muhammadin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(Please) bless Muhammad and the Household of Muhammad,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571480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وَٱغْفِرْ لِي ذُنُوبِي وَعُيُوبِي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0" y="3105835"/>
            <a:ext cx="125968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waghfir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li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dhunubi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`</a:t>
            </a:r>
            <a:r>
              <a:rPr lang="en-US" sz="4000" i="1" dirty="0" err="1" smtClean="0">
                <a:solidFill>
                  <a:srgbClr val="0070C0"/>
                </a:solidFill>
              </a:rPr>
              <a:t>uyubi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          Forgive my sins, my defects,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714356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وَإِسَاءَتِي وَظُلْمِي وَجُرْمِي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666712" y="3105835"/>
            <a:ext cx="108585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isa'ati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zulmi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jurmi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my offenses, my wrongdoing, my felonies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714356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وَإِسْرَافِي عَلَىٰ نَفْسِي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738150" y="3105835"/>
            <a:ext cx="101441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israfi</a:t>
            </a:r>
            <a:r>
              <a:rPr lang="en-US" sz="4000" i="1" dirty="0" smtClean="0">
                <a:solidFill>
                  <a:srgbClr val="0070C0"/>
                </a:solidFill>
              </a:rPr>
              <a:t> `ala </a:t>
            </a:r>
            <a:r>
              <a:rPr lang="en-US" sz="4000" i="1" dirty="0" err="1" smtClean="0">
                <a:solidFill>
                  <a:srgbClr val="0070C0"/>
                </a:solidFill>
              </a:rPr>
              <a:t>nafsi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  and my extravagance in my affairs,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785794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وَٱرْزُقْنِي مِنْ فَضْلِكَ وَرَحْمَتِكَ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523836" y="3105835"/>
            <a:ext cx="112157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warzuqni</a:t>
            </a:r>
            <a:r>
              <a:rPr lang="en-US" sz="4000" i="1" dirty="0" smtClean="0">
                <a:solidFill>
                  <a:srgbClr val="0070C0"/>
                </a:solidFill>
              </a:rPr>
              <a:t> min </a:t>
            </a:r>
            <a:r>
              <a:rPr lang="en-US" sz="4000" i="1" dirty="0" err="1" smtClean="0">
                <a:solidFill>
                  <a:srgbClr val="0070C0"/>
                </a:solidFill>
              </a:rPr>
              <a:t>fadlika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rahmatika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grant me out of Your favors and mercy,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785794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فَإِنَّهُ لاَ يَمْلِكُهَا غَيْرُكَ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0" y="3105835"/>
            <a:ext cx="116681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fa'innahu</a:t>
            </a:r>
            <a:r>
              <a:rPr lang="en-US" sz="4000" i="1" dirty="0" smtClean="0">
                <a:solidFill>
                  <a:srgbClr val="0070C0"/>
                </a:solidFill>
              </a:rPr>
              <a:t> la </a:t>
            </a:r>
            <a:r>
              <a:rPr lang="en-US" sz="4000" i="1" dirty="0" err="1" smtClean="0">
                <a:solidFill>
                  <a:srgbClr val="0070C0"/>
                </a:solidFill>
              </a:rPr>
              <a:t>yamlikuha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ghayruka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    for none possesses these two save You,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428604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وَٱعْفُ عَنِّي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4667240" y="2928934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i="1" dirty="0" err="1" smtClean="0">
                <a:solidFill>
                  <a:srgbClr val="0070C0"/>
                </a:solidFill>
              </a:rPr>
              <a:t>wa`fu</a:t>
            </a:r>
            <a:r>
              <a:rPr lang="en-US" sz="4000" i="1" dirty="0" smtClean="0">
                <a:solidFill>
                  <a:srgbClr val="0070C0"/>
                </a:solidFill>
              </a:rPr>
              <a:t> `</a:t>
            </a:r>
            <a:r>
              <a:rPr lang="en-US" sz="4000" i="1" dirty="0" err="1" smtClean="0">
                <a:solidFill>
                  <a:srgbClr val="0070C0"/>
                </a:solidFill>
              </a:rPr>
              <a:t>anni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pardon me,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500174"/>
            <a:ext cx="12025354" cy="1470025"/>
          </a:xfrm>
        </p:spPr>
        <p:txBody>
          <a:bodyPr/>
          <a:lstStyle/>
          <a:p>
            <a:r>
              <a:rPr lang="ar-AE" sz="8800" dirty="0" smtClean="0"/>
              <a:t>وَٱغْفِرْ لِي كُلَّ مَا سَلَفَ مِنْ ذُنُوبِي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452398" y="3105835"/>
            <a:ext cx="112157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waghfir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li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kulla</a:t>
            </a:r>
            <a:r>
              <a:rPr lang="en-US" sz="4000" i="1" dirty="0" smtClean="0">
                <a:solidFill>
                  <a:srgbClr val="0070C0"/>
                </a:solidFill>
              </a:rPr>
              <a:t> ma </a:t>
            </a:r>
            <a:r>
              <a:rPr lang="en-US" sz="4000" i="1" dirty="0" err="1" smtClean="0">
                <a:solidFill>
                  <a:srgbClr val="0070C0"/>
                </a:solidFill>
              </a:rPr>
              <a:t>salafa</a:t>
            </a:r>
            <a:r>
              <a:rPr lang="en-US" sz="4000" i="1" dirty="0" smtClean="0">
                <a:solidFill>
                  <a:srgbClr val="0070C0"/>
                </a:solidFill>
              </a:rPr>
              <a:t> min </a:t>
            </a:r>
            <a:r>
              <a:rPr lang="en-US" sz="4000" i="1" dirty="0" err="1" smtClean="0">
                <a:solidFill>
                  <a:srgbClr val="0070C0"/>
                </a:solidFill>
              </a:rPr>
              <a:t>dhunubi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             forgive all my past sins,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928670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وَٱعْصِمْنِي فِيمَا بَقِيَ مِنْ عُمْرِي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80960" y="3105835"/>
            <a:ext cx="115729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smtClean="0">
                <a:solidFill>
                  <a:srgbClr val="0070C0"/>
                </a:solidFill>
              </a:rPr>
              <a:t>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wa`simni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fima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baqiya</a:t>
            </a:r>
            <a:r>
              <a:rPr lang="en-US" sz="4000" i="1" dirty="0" smtClean="0">
                <a:solidFill>
                  <a:srgbClr val="0070C0"/>
                </a:solidFill>
              </a:rPr>
              <a:t> min `</a:t>
            </a:r>
            <a:r>
              <a:rPr lang="en-US" sz="4000" i="1" dirty="0" err="1" smtClean="0">
                <a:solidFill>
                  <a:srgbClr val="0070C0"/>
                </a:solidFill>
              </a:rPr>
              <a:t>umri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save me from sinning in the rest of my lifetime,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81026" y="1643050"/>
            <a:ext cx="10363200" cy="1470025"/>
          </a:xfrm>
        </p:spPr>
        <p:txBody>
          <a:bodyPr/>
          <a:lstStyle/>
          <a:p>
            <a:r>
              <a:rPr lang="ar-AE" sz="8800" dirty="0" smtClean="0"/>
              <a:t>وَسَلِّمْهُ لِي وَسَلِّمْنِي فِيهِ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1238216" y="3105835"/>
            <a:ext cx="109537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sallimhu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li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sallimni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fihi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keep it upright for me, keep me safe during it,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785794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وَٱسْتُرْ عَلَيَّ وَعَلَىٰ وَالِدَيَّ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523836" y="3105835"/>
            <a:ext cx="103585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wastur</a:t>
            </a:r>
            <a:r>
              <a:rPr lang="en-US" sz="4000" i="1" dirty="0" smtClean="0">
                <a:solidFill>
                  <a:srgbClr val="0070C0"/>
                </a:solidFill>
              </a:rPr>
              <a:t> `</a:t>
            </a:r>
            <a:r>
              <a:rPr lang="en-US" sz="4000" i="1" dirty="0" err="1" smtClean="0">
                <a:solidFill>
                  <a:srgbClr val="0070C0"/>
                </a:solidFill>
              </a:rPr>
              <a:t>alayya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`ala </a:t>
            </a:r>
            <a:r>
              <a:rPr lang="en-US" sz="4000" i="1" dirty="0" err="1" smtClean="0">
                <a:solidFill>
                  <a:srgbClr val="0070C0"/>
                </a:solidFill>
              </a:rPr>
              <a:t>walidayya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     cover me as well as my parents,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785794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وَوَلَدِي وَقَرَابَتِي وَأَهْلِ حُزَانَتِي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80960" y="3071810"/>
            <a:ext cx="112157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waladi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qarabati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ahli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huzanati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  my children, my relatives, my friends,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142984"/>
            <a:ext cx="12025354" cy="1470025"/>
          </a:xfrm>
        </p:spPr>
        <p:txBody>
          <a:bodyPr/>
          <a:lstStyle/>
          <a:p>
            <a:r>
              <a:rPr lang="ar-AE" sz="7200" dirty="0" smtClean="0"/>
              <a:t/>
            </a:r>
            <a:br>
              <a:rPr lang="ar-AE" sz="7200" dirty="0" smtClean="0"/>
            </a:br>
            <a:r>
              <a:rPr lang="ar-AE" sz="7200" dirty="0" smtClean="0"/>
              <a:t>وَمَنْ كَانَ مِنِّي بِسَبِيلٍ مِنَ ٱلْمُؤْمِنِينَ وَٱلْمُؤْمِنَاتِ فِي ٱلدُّنْيَا وَٱلآخِرَةِ</a:t>
            </a:r>
            <a:endParaRPr lang="en-US" sz="7200" dirty="0"/>
          </a:p>
        </p:txBody>
      </p:sp>
      <p:sp>
        <p:nvSpPr>
          <p:cNvPr id="4" name="Rectangle 3"/>
          <p:cNvSpPr/>
          <p:nvPr/>
        </p:nvSpPr>
        <p:spPr>
          <a:xfrm>
            <a:off x="0" y="3500438"/>
            <a:ext cx="1219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i="1" dirty="0" err="1" smtClean="0">
                <a:solidFill>
                  <a:srgbClr val="0070C0"/>
                </a:solidFill>
              </a:rPr>
              <a:t>wa</a:t>
            </a:r>
            <a:r>
              <a:rPr lang="en-US" sz="3600" i="1" dirty="0" smtClean="0">
                <a:solidFill>
                  <a:srgbClr val="0070C0"/>
                </a:solidFill>
              </a:rPr>
              <a:t> man kana </a:t>
            </a:r>
            <a:r>
              <a:rPr lang="en-US" sz="3600" i="1" dirty="0" err="1" smtClean="0">
                <a:solidFill>
                  <a:srgbClr val="0070C0"/>
                </a:solidFill>
              </a:rPr>
              <a:t>minni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bisabilin</a:t>
            </a:r>
            <a:r>
              <a:rPr lang="en-US" sz="3600" i="1" dirty="0" smtClean="0">
                <a:solidFill>
                  <a:srgbClr val="0070C0"/>
                </a:solidFill>
              </a:rPr>
              <a:t> min </a:t>
            </a:r>
            <a:r>
              <a:rPr lang="en-US" sz="3600" i="1" dirty="0" err="1" smtClean="0">
                <a:solidFill>
                  <a:srgbClr val="0070C0"/>
                </a:solidFill>
              </a:rPr>
              <a:t>almu'minina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walmu'minati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fi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alddunya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wal-akhirati</a:t>
            </a:r>
            <a:endParaRPr lang="en-US" sz="3600" i="1" dirty="0" smtClean="0">
              <a:solidFill>
                <a:srgbClr val="0070C0"/>
              </a:solidFill>
            </a:endParaRPr>
          </a:p>
          <a:p>
            <a:pPr algn="ctr"/>
            <a:endParaRPr lang="en-US" sz="3600" dirty="0" smtClean="0">
              <a:solidFill>
                <a:srgbClr val="0070C0"/>
              </a:solidFill>
            </a:endParaRPr>
          </a:p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and all those who relate to me from the believing men and women in this worldly life and the life to come.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857232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فَإِنَّ ذٰلِكَ كُلَّهُ بِيَدِكَ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80960" y="3105835"/>
            <a:ext cx="114300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fa'inna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dhalika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kullahu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biyadika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Verily, all that is managed by You alone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500042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وَأَنْتَ وَاسِعُ ٱلْمَغْفِرَةِ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0" y="3105835"/>
            <a:ext cx="1159672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anta </a:t>
            </a:r>
            <a:r>
              <a:rPr lang="en-US" sz="4000" i="1" dirty="0" err="1" smtClean="0">
                <a:solidFill>
                  <a:srgbClr val="0070C0"/>
                </a:solidFill>
              </a:rPr>
              <a:t>wasi`u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almaghfirati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   and You are verily the Liberal in forgiving.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857232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فَلاَ تُخَيِّبْنِي يَا سَيِّدِي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452398" y="3105835"/>
            <a:ext cx="111443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fala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tukhayyibni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ya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sayyidi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   So, my Master, do not disappoint me,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000108"/>
            <a:ext cx="12025354" cy="1470025"/>
          </a:xfrm>
        </p:spPr>
        <p:txBody>
          <a:bodyPr/>
          <a:lstStyle/>
          <a:p>
            <a:r>
              <a:rPr lang="ar-AE" sz="8000" dirty="0" smtClean="0"/>
              <a:t/>
            </a:r>
            <a:br>
              <a:rPr lang="ar-AE" sz="8000" dirty="0" smtClean="0"/>
            </a:br>
            <a:r>
              <a:rPr lang="ar-AE" sz="8000" dirty="0" smtClean="0"/>
              <a:t>وَلاَ تَرُدَّ دُعَائِي وَلاَ يَدِي إِلَىٰ نَحْرِي</a:t>
            </a:r>
            <a:endParaRPr lang="en-US" sz="8000" dirty="0"/>
          </a:p>
        </p:txBody>
      </p:sp>
      <p:sp>
        <p:nvSpPr>
          <p:cNvPr id="4" name="Rectangle 3"/>
          <p:cNvSpPr/>
          <p:nvPr/>
        </p:nvSpPr>
        <p:spPr>
          <a:xfrm>
            <a:off x="238084" y="3105835"/>
            <a:ext cx="1164439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la </a:t>
            </a:r>
            <a:r>
              <a:rPr lang="en-US" sz="4000" i="1" dirty="0" err="1" smtClean="0">
                <a:solidFill>
                  <a:srgbClr val="0070C0"/>
                </a:solidFill>
              </a:rPr>
              <a:t>tarudda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du`a'i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la </a:t>
            </a:r>
            <a:r>
              <a:rPr lang="en-US" sz="4000" i="1" dirty="0" err="1" smtClean="0">
                <a:solidFill>
                  <a:srgbClr val="0070C0"/>
                </a:solidFill>
              </a:rPr>
              <a:t>yadi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ila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nahri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do not reject my prayer, and do not let me down;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000108"/>
            <a:ext cx="12025354" cy="1470025"/>
          </a:xfrm>
        </p:spPr>
        <p:txBody>
          <a:bodyPr/>
          <a:lstStyle/>
          <a:p>
            <a:r>
              <a:rPr lang="ar-AE" sz="8000" dirty="0" smtClean="0"/>
              <a:t/>
            </a:r>
            <a:br>
              <a:rPr lang="ar-AE" sz="8000" dirty="0" smtClean="0"/>
            </a:br>
            <a:r>
              <a:rPr lang="ar-AE" sz="8000" dirty="0" smtClean="0"/>
              <a:t>حَتَّىٰ تَفْعَلَ ذٰلِكَ بِي وَتَسْتَجِيبَ لِي جَمِيعَ مَا سَأَلْتُكَ</a:t>
            </a:r>
            <a:endParaRPr lang="en-US" sz="8000" dirty="0"/>
          </a:p>
        </p:txBody>
      </p:sp>
      <p:sp>
        <p:nvSpPr>
          <p:cNvPr id="4" name="Rectangle 3"/>
          <p:cNvSpPr/>
          <p:nvPr/>
        </p:nvSpPr>
        <p:spPr>
          <a:xfrm>
            <a:off x="0" y="3429000"/>
            <a:ext cx="12192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70C0"/>
                </a:solidFill>
              </a:rPr>
              <a:t>     </a:t>
            </a:r>
            <a:r>
              <a:rPr lang="en-US" sz="4000" i="1" dirty="0" err="1" smtClean="0">
                <a:solidFill>
                  <a:srgbClr val="0070C0"/>
                </a:solidFill>
              </a:rPr>
              <a:t>hatta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taf`ala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dhalika</a:t>
            </a:r>
            <a:r>
              <a:rPr lang="en-US" sz="4000" i="1" dirty="0" smtClean="0">
                <a:solidFill>
                  <a:srgbClr val="0070C0"/>
                </a:solidFill>
              </a:rPr>
              <a:t> bi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tastajiba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li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jami`a</a:t>
            </a:r>
            <a:r>
              <a:rPr lang="en-US" sz="4000" i="1" dirty="0" smtClean="0">
                <a:solidFill>
                  <a:srgbClr val="0070C0"/>
                </a:solidFill>
              </a:rPr>
              <a:t> ma</a:t>
            </a:r>
          </a:p>
          <a:p>
            <a:pPr algn="ctr"/>
            <a:r>
              <a:rPr lang="en-US" sz="4000" i="1" dirty="0" smtClean="0">
                <a:solidFill>
                  <a:srgbClr val="0070C0"/>
                </a:solidFill>
              </a:rPr>
              <a:t>     </a:t>
            </a:r>
            <a:r>
              <a:rPr lang="en-US" sz="4000" i="1" dirty="0" err="1" smtClean="0">
                <a:solidFill>
                  <a:srgbClr val="0070C0"/>
                </a:solidFill>
              </a:rPr>
              <a:t>sa'altuka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rather, (please) do all that to me, respond to me in all that which I have asked from You,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714356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وَتَزِيدَنِي مِنْ فَضْلِكَ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2238348" y="3071810"/>
            <a:ext cx="104299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tazidani</a:t>
            </a:r>
            <a:r>
              <a:rPr lang="en-US" sz="4000" i="1" dirty="0" smtClean="0">
                <a:solidFill>
                  <a:srgbClr val="0070C0"/>
                </a:solidFill>
              </a:rPr>
              <a:t> min </a:t>
            </a:r>
            <a:r>
              <a:rPr lang="en-US" sz="4000" i="1" dirty="0" err="1" smtClean="0">
                <a:solidFill>
                  <a:srgbClr val="0070C0"/>
                </a:solidFill>
              </a:rPr>
              <a:t>fadlika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and increase Your favor upon me,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785794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فَإِنَّكَ عَلَىٰ كُلِّ شَيْءٍ قَدِيرٌ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09522" y="3105835"/>
            <a:ext cx="112872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smtClean="0">
                <a:solidFill>
                  <a:srgbClr val="0070C0"/>
                </a:solidFill>
              </a:rPr>
              <a:t>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fa'innaka</a:t>
            </a:r>
            <a:r>
              <a:rPr lang="en-US" sz="4000" i="1" dirty="0" smtClean="0">
                <a:solidFill>
                  <a:srgbClr val="0070C0"/>
                </a:solidFill>
              </a:rPr>
              <a:t> `ala </a:t>
            </a:r>
            <a:r>
              <a:rPr lang="en-US" sz="4000" i="1" dirty="0" err="1" smtClean="0">
                <a:solidFill>
                  <a:srgbClr val="0070C0"/>
                </a:solidFill>
              </a:rPr>
              <a:t>kulli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shay'in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qadirun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because You verily have power over all things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AE" sz="8800" dirty="0" smtClean="0"/>
              <a:t>وَأَعِنِّي عَلَيْهِ بِأَ فْضَلِ عَوْنِكَ</a:t>
            </a:r>
            <a:br>
              <a:rPr lang="ar-AE" sz="8800" dirty="0" smtClean="0"/>
            </a:b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666712" y="3105835"/>
            <a:ext cx="113586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a`inni</a:t>
            </a:r>
            <a:r>
              <a:rPr lang="en-US" sz="4000" i="1" dirty="0" smtClean="0">
                <a:solidFill>
                  <a:srgbClr val="0070C0"/>
                </a:solidFill>
              </a:rPr>
              <a:t> `</a:t>
            </a:r>
            <a:r>
              <a:rPr lang="en-US" sz="4000" i="1" dirty="0" err="1" smtClean="0">
                <a:solidFill>
                  <a:srgbClr val="0070C0"/>
                </a:solidFill>
              </a:rPr>
              <a:t>alayhi</a:t>
            </a:r>
            <a:r>
              <a:rPr lang="en-US" sz="4000" i="1" dirty="0" smtClean="0">
                <a:solidFill>
                  <a:srgbClr val="0070C0"/>
                </a:solidFill>
              </a:rPr>
              <a:t> bi-</a:t>
            </a:r>
            <a:r>
              <a:rPr lang="en-US" sz="4000" i="1" dirty="0" err="1" smtClean="0">
                <a:solidFill>
                  <a:srgbClr val="0070C0"/>
                </a:solidFill>
              </a:rPr>
              <a:t>afdali</a:t>
            </a:r>
            <a:r>
              <a:rPr lang="en-US" sz="4000" i="1" dirty="0" smtClean="0">
                <a:solidFill>
                  <a:srgbClr val="0070C0"/>
                </a:solidFill>
              </a:rPr>
              <a:t> `</a:t>
            </a:r>
            <a:r>
              <a:rPr lang="en-US" sz="4000" i="1" dirty="0" err="1" smtClean="0">
                <a:solidFill>
                  <a:srgbClr val="0070C0"/>
                </a:solidFill>
              </a:rPr>
              <a:t>awnika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help me observe it with the best of Your help,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714356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وَنَحْنُ إِلَيْكَ رَاغِبُونَ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738150" y="3105835"/>
            <a:ext cx="105013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nahnu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ilayka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raghibuna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          and for You do we desire.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928670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اَللَّهُمَّ لَكَ ٱلأَسْمَاءُ ٱلْحُسْنَىٰ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80960" y="3105835"/>
            <a:ext cx="118110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allahumma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laka</a:t>
            </a:r>
            <a:r>
              <a:rPr lang="en-US" sz="4000" i="1" dirty="0" smtClean="0">
                <a:solidFill>
                  <a:srgbClr val="0070C0"/>
                </a:solidFill>
              </a:rPr>
              <a:t> al-</a:t>
            </a:r>
            <a:r>
              <a:rPr lang="en-US" sz="4000" i="1" dirty="0" err="1" smtClean="0">
                <a:solidFill>
                  <a:srgbClr val="0070C0"/>
                </a:solidFill>
              </a:rPr>
              <a:t>asma'u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alhusna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O Allah, Yours are the Most Excellent Names,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642918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وَٱلأَمْثَالُ ٱلْعُلْيَا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238084" y="3105835"/>
            <a:ext cx="106442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  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wal-amthalu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al`ulya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         the Most Elevated Examples,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714356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وَٱلْكِبْرِيَاءُ وَٱلآلاَءُ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666712" y="3105835"/>
            <a:ext cx="101441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walkibriya'u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wal-ala'u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   every greatness, and all bounties.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857232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أَسْأَلُكَ بِٱسْمِكَ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809588" y="3105835"/>
            <a:ext cx="104299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smtClean="0">
                <a:solidFill>
                  <a:srgbClr val="0070C0"/>
                </a:solidFill>
              </a:rPr>
              <a:t>           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as'aluka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bismika</a:t>
            </a:r>
            <a:r>
              <a:rPr lang="en-US" sz="4000" i="1" dirty="0" smtClean="0">
                <a:solidFill>
                  <a:srgbClr val="0070C0"/>
                </a:solidFill>
              </a:rPr>
              <a:t>:</a:t>
            </a: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     I thus beseech You by Your Name: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785794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بِسْمِ ٱللَّهِ ٱلرَّحْمٰنِ ٱلرَّحِيمِ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166646" y="3105835"/>
            <a:ext cx="117872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   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bismi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allahi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alrrahmani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alrrahimi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In the Name of Allah, the All-beneficent, the All-merciful.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857232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إِنْ كُنْتَ قَضَيْتَ فِي هٰذِهِ ٱللَّيْلَةِ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881026" y="3105835"/>
            <a:ext cx="109300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smtClean="0">
                <a:solidFill>
                  <a:srgbClr val="0070C0"/>
                </a:solidFill>
              </a:rPr>
              <a:t>       in </a:t>
            </a:r>
            <a:r>
              <a:rPr lang="en-US" sz="4000" i="1" dirty="0" err="1" smtClean="0">
                <a:solidFill>
                  <a:srgbClr val="0070C0"/>
                </a:solidFill>
              </a:rPr>
              <a:t>kunta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qadayta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hadhihi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allaylati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 If you have decided at this night,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714356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تَنَزَّلَ ٱلْمَلائِكَةِ وَٱلرُّوحِ فِيهَا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523836" y="2967335"/>
            <a:ext cx="1150151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tanazzala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almala'ikati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walrruhi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fiha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during which the angels and the Holy Spirit are allowed to </a:t>
            </a:r>
            <a:r>
              <a:rPr lang="en-US" sz="4000" dirty="0" err="1" smtClean="0">
                <a:solidFill>
                  <a:srgbClr val="0070C0"/>
                </a:solidFill>
              </a:rPr>
              <a:t>descend,a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857232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أَنْ تُصَلِّيَ عَلَىٰ مُحَمَّدٍ وَآلِ مُحَمَّدٍ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238084" y="3105835"/>
            <a:ext cx="115729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70C0"/>
                </a:solidFill>
              </a:rPr>
              <a:t>an </a:t>
            </a:r>
            <a:r>
              <a:rPr lang="en-US" sz="4000" i="1" dirty="0" err="1" smtClean="0">
                <a:solidFill>
                  <a:srgbClr val="0070C0"/>
                </a:solidFill>
              </a:rPr>
              <a:t>tusalliya</a:t>
            </a:r>
            <a:r>
              <a:rPr lang="en-US" sz="4000" i="1" dirty="0" smtClean="0">
                <a:solidFill>
                  <a:srgbClr val="0070C0"/>
                </a:solidFill>
              </a:rPr>
              <a:t> `ala </a:t>
            </a:r>
            <a:r>
              <a:rPr lang="en-US" sz="4000" i="1" dirty="0" err="1" smtClean="0">
                <a:solidFill>
                  <a:srgbClr val="0070C0"/>
                </a:solidFill>
              </a:rPr>
              <a:t>muhammadin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muhammadin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to bless Muhammad and the Household of Muhammad,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571480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وَأَنْ تَجْعَلَ ٱسْمِي فِي ٱلسُّعَدَاءِ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09522" y="3105835"/>
            <a:ext cx="1188247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an </a:t>
            </a:r>
            <a:r>
              <a:rPr lang="en-US" sz="4000" i="1" dirty="0" err="1" smtClean="0">
                <a:solidFill>
                  <a:srgbClr val="0070C0"/>
                </a:solidFill>
              </a:rPr>
              <a:t>taj`ala</a:t>
            </a:r>
            <a:r>
              <a:rPr lang="en-US" sz="4000" i="1" dirty="0" smtClean="0">
                <a:solidFill>
                  <a:srgbClr val="0070C0"/>
                </a:solidFill>
              </a:rPr>
              <a:t> (</a:t>
            </a:r>
            <a:r>
              <a:rPr lang="en-US" sz="4000" i="1" dirty="0" err="1" smtClean="0">
                <a:solidFill>
                  <a:srgbClr val="0070C0"/>
                </a:solidFill>
              </a:rPr>
              <a:t>i</a:t>
            </a:r>
            <a:r>
              <a:rPr lang="en-US" sz="4000" i="1" dirty="0" smtClean="0">
                <a:solidFill>
                  <a:srgbClr val="0070C0"/>
                </a:solidFill>
              </a:rPr>
              <a:t>)</a:t>
            </a:r>
            <a:r>
              <a:rPr lang="en-US" sz="4000" i="1" dirty="0" err="1" smtClean="0">
                <a:solidFill>
                  <a:srgbClr val="0070C0"/>
                </a:solidFill>
              </a:rPr>
              <a:t>smi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alssu`ada'I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add my name to the (list of the) happy ones,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09588" y="1714488"/>
            <a:ext cx="10363200" cy="1470025"/>
          </a:xfrm>
        </p:spPr>
        <p:txBody>
          <a:bodyPr/>
          <a:lstStyle/>
          <a:p>
            <a:r>
              <a:rPr lang="ar-AE" sz="8800" dirty="0" smtClean="0"/>
              <a:t>وَوَفِّقْنِي فِيهِ لِطَاعَتِكَ وَطَاعَةِ رَسُولِكَ وَأَوْلِيَائِكَ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595274" y="2967335"/>
            <a:ext cx="1159672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i="1" dirty="0" smtClean="0">
              <a:solidFill>
                <a:srgbClr val="0070C0"/>
              </a:solidFill>
            </a:endParaRPr>
          </a:p>
          <a:p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waffiqni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fihi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lita`atika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ta`ati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rasulika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awliya'ika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make me succeed in doing acts of obedience to You, to Your Prophet, and Your intimate servants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500174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وَرُوحِي مَعَ ٱلشُّهَدَاءِ</a:t>
            </a:r>
            <a:br>
              <a:rPr lang="ar-AE" sz="8800" dirty="0" smtClean="0"/>
            </a:b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666712" y="3105835"/>
            <a:ext cx="102156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ruhi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ma`a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alshshuhada'I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         add my soul to the martyrs,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071546"/>
            <a:ext cx="12025354" cy="1470025"/>
          </a:xfrm>
        </p:spPr>
        <p:txBody>
          <a:bodyPr/>
          <a:lstStyle/>
          <a:p>
            <a:r>
              <a:rPr lang="ar-AE" sz="8800" dirty="0" smtClean="0"/>
              <a:t>وَإِحْسَانِي فِي عِلِّيِّينَ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881026" y="3105835"/>
            <a:ext cx="107871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smtClean="0">
                <a:solidFill>
                  <a:srgbClr val="0070C0"/>
                </a:solidFill>
              </a:rPr>
              <a:t>      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ihsani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fi</a:t>
            </a:r>
            <a:r>
              <a:rPr lang="en-US" sz="4000" i="1" dirty="0" smtClean="0">
                <a:solidFill>
                  <a:srgbClr val="0070C0"/>
                </a:solidFill>
              </a:rPr>
              <a:t> `</a:t>
            </a:r>
            <a:r>
              <a:rPr lang="en-US" sz="4000" i="1" dirty="0" err="1" smtClean="0">
                <a:solidFill>
                  <a:srgbClr val="0070C0"/>
                </a:solidFill>
              </a:rPr>
              <a:t>illiyyina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elevate my good doings exaltedly,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571480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وَإِسَاءَتِي مَغْفُورَةً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0" y="3105835"/>
            <a:ext cx="1059659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 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isa'ati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maghfuratan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        decide my ill deeds to be forgiven,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500174"/>
            <a:ext cx="12025354" cy="1470025"/>
          </a:xfrm>
        </p:spPr>
        <p:txBody>
          <a:bodyPr/>
          <a:lstStyle/>
          <a:p>
            <a:r>
              <a:rPr lang="ar-AE" sz="8800" dirty="0" smtClean="0"/>
              <a:t>وَأَنْ تَهَبَ لِي يَقِيناً تُبَاشِرُ بِهِ قَلْبِي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166646" y="3105835"/>
            <a:ext cx="1202535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smtClean="0">
                <a:solidFill>
                  <a:srgbClr val="0070C0"/>
                </a:solidFill>
              </a:rPr>
              <a:t>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an </a:t>
            </a:r>
            <a:r>
              <a:rPr lang="en-US" sz="4000" i="1" dirty="0" err="1" smtClean="0">
                <a:solidFill>
                  <a:srgbClr val="0070C0"/>
                </a:solidFill>
              </a:rPr>
              <a:t>tahaba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li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yaqinan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tubashiru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bihi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qalbi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grant me conviction with which You fill in my heart,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642918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وَإِيـمَاناً لاَ يَشُوبُهُ شَكٌّ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1381092" y="3105835"/>
            <a:ext cx="97155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imanan</a:t>
            </a:r>
            <a:r>
              <a:rPr lang="en-US" sz="4000" i="1" dirty="0" smtClean="0">
                <a:solidFill>
                  <a:srgbClr val="0070C0"/>
                </a:solidFill>
              </a:rPr>
              <a:t> la </a:t>
            </a:r>
            <a:r>
              <a:rPr lang="en-US" sz="4000" i="1" dirty="0" err="1" smtClean="0">
                <a:solidFill>
                  <a:srgbClr val="0070C0"/>
                </a:solidFill>
              </a:rPr>
              <a:t>yashubuhu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shakkun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         faith free of doubt,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142984"/>
            <a:ext cx="12025354" cy="1470025"/>
          </a:xfrm>
        </p:spPr>
        <p:txBody>
          <a:bodyPr/>
          <a:lstStyle/>
          <a:p>
            <a:r>
              <a:rPr lang="ar-AE" sz="8800" dirty="0" smtClean="0"/>
              <a:t>وَرِضَىً بِمَا قَسَمْتَ لِي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0" y="3105835"/>
            <a:ext cx="112395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ridan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bima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qasamta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li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satisfaction with that which You decide for me,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857232"/>
            <a:ext cx="12025354" cy="1470025"/>
          </a:xfrm>
        </p:spPr>
        <p:txBody>
          <a:bodyPr/>
          <a:lstStyle/>
          <a:p>
            <a:r>
              <a:rPr lang="ar-AE" sz="7200" dirty="0" smtClean="0"/>
              <a:t/>
            </a:r>
            <a:br>
              <a:rPr lang="ar-AE" sz="7200" dirty="0" smtClean="0"/>
            </a:br>
            <a:r>
              <a:rPr lang="ar-AE" sz="7200" dirty="0" smtClean="0"/>
              <a:t>وَآتِنِي فِي ٱلدُّنْيَا حَسَنَةً وَفِي ٱلآخِرَةِ حَسَنَةً</a:t>
            </a:r>
            <a:endParaRPr lang="en-US" sz="7200" dirty="0"/>
          </a:p>
        </p:txBody>
      </p:sp>
      <p:sp>
        <p:nvSpPr>
          <p:cNvPr id="4" name="Rectangle 3"/>
          <p:cNvSpPr/>
          <p:nvPr/>
        </p:nvSpPr>
        <p:spPr>
          <a:xfrm>
            <a:off x="309522" y="2967335"/>
            <a:ext cx="115729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atini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alddunya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hasanatan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fi</a:t>
            </a:r>
            <a:r>
              <a:rPr lang="en-US" sz="4000" i="1" dirty="0" smtClean="0">
                <a:solidFill>
                  <a:srgbClr val="0070C0"/>
                </a:solidFill>
              </a:rPr>
              <a:t> al-</a:t>
            </a:r>
            <a:r>
              <a:rPr lang="en-US" sz="4000" i="1" dirty="0" err="1" smtClean="0">
                <a:solidFill>
                  <a:srgbClr val="0070C0"/>
                </a:solidFill>
              </a:rPr>
              <a:t>akhirati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hasanatan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grant me good in this worldly life and good in the Next World,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428604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وَقِنِي عَذَابَ ٱلنَّارِ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952464" y="3105835"/>
            <a:ext cx="105013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qini</a:t>
            </a:r>
            <a:r>
              <a:rPr lang="en-US" sz="4000" i="1" dirty="0" smtClean="0">
                <a:solidFill>
                  <a:srgbClr val="0070C0"/>
                </a:solidFill>
              </a:rPr>
              <a:t> `</a:t>
            </a:r>
            <a:r>
              <a:rPr lang="en-US" sz="4000" i="1" dirty="0" err="1" smtClean="0">
                <a:solidFill>
                  <a:srgbClr val="0070C0"/>
                </a:solidFill>
              </a:rPr>
              <a:t>adhaba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alnnari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  and save me from the Fire of Hell.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857232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وَإِنْ لَمْ تَكُنْ قَضَيْتَ فِي هٰذِهِ ٱللَّيْلَةِ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809588" y="3105835"/>
            <a:ext cx="113824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smtClean="0">
                <a:solidFill>
                  <a:srgbClr val="0070C0"/>
                </a:solidFill>
              </a:rPr>
              <a:t>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in lam </a:t>
            </a:r>
            <a:r>
              <a:rPr lang="en-US" sz="4000" i="1" dirty="0" err="1" smtClean="0">
                <a:solidFill>
                  <a:srgbClr val="0070C0"/>
                </a:solidFill>
              </a:rPr>
              <a:t>takun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qadayta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hadhihi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allaylati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And if You have not decided at this night,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785794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تَنَزَّلَ ٱلْمَلائِكَةِ وَٱلرُّوْحِ فِيهَا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595274" y="2967335"/>
            <a:ext cx="1121576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tanazzala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almala'ikati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walrruhi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fiha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during which the angels and the Holy Spirit are allowed to descend,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81026" y="1428736"/>
            <a:ext cx="10363200" cy="1470025"/>
          </a:xfrm>
        </p:spPr>
        <p:txBody>
          <a:bodyPr/>
          <a:lstStyle/>
          <a:p>
            <a:r>
              <a:rPr lang="ar-AE" sz="8800" dirty="0" smtClean="0"/>
              <a:t>صَلَّىٰ ٱللَّهُ عَلَيْهِمْ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881026" y="3105835"/>
            <a:ext cx="101441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salla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allahu</a:t>
            </a:r>
            <a:r>
              <a:rPr lang="en-US" sz="4000" i="1" dirty="0" smtClean="0">
                <a:solidFill>
                  <a:srgbClr val="0070C0"/>
                </a:solidFill>
              </a:rPr>
              <a:t> `</a:t>
            </a:r>
            <a:r>
              <a:rPr lang="en-US" sz="4000" i="1" dirty="0" err="1" smtClean="0">
                <a:solidFill>
                  <a:srgbClr val="0070C0"/>
                </a:solidFill>
              </a:rPr>
              <a:t>alayhim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   upon whom be Your blessings.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500174"/>
            <a:ext cx="12025354" cy="1470025"/>
          </a:xfrm>
        </p:spPr>
        <p:txBody>
          <a:bodyPr/>
          <a:lstStyle/>
          <a:p>
            <a:r>
              <a:rPr lang="ar-AE" sz="8800" dirty="0" smtClean="0"/>
              <a:t>فَأَخِّرْنِي إِلَىٰ ذٰلِكَ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09522" y="2967335"/>
            <a:ext cx="1188247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fa-akhkhirni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ila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dhalika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then (please) postpone Your decisions about me to that night,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500174"/>
            <a:ext cx="12025354" cy="1470025"/>
          </a:xfrm>
        </p:spPr>
        <p:txBody>
          <a:bodyPr/>
          <a:lstStyle/>
          <a:p>
            <a:r>
              <a:rPr lang="ar-AE" sz="8800" dirty="0" smtClean="0"/>
              <a:t>وَٱرْزُقْنِي فِيهَا ذِكْرَكَ وَشُكْرَكَ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238084" y="2967335"/>
            <a:ext cx="117158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70C0"/>
                </a:solidFill>
              </a:rPr>
              <a:t>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warzuqni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fiha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dhikraka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shukraka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confer upon me during it with remembering You, showing gratitude to You,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500174"/>
            <a:ext cx="12025354" cy="1470025"/>
          </a:xfrm>
        </p:spPr>
        <p:txBody>
          <a:bodyPr/>
          <a:lstStyle/>
          <a:p>
            <a:r>
              <a:rPr lang="ar-AE" sz="8800" dirty="0" smtClean="0"/>
              <a:t>وَطَاعَتَكَ وَحُسْنَ عِبَادَتِكَ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738150" y="2967335"/>
            <a:ext cx="110014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ta`ataka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husna</a:t>
            </a:r>
            <a:r>
              <a:rPr lang="en-US" sz="4000" i="1" dirty="0" smtClean="0">
                <a:solidFill>
                  <a:srgbClr val="0070C0"/>
                </a:solidFill>
              </a:rPr>
              <a:t> `</a:t>
            </a:r>
            <a:r>
              <a:rPr lang="en-US" sz="4000" i="1" dirty="0" err="1" smtClean="0">
                <a:solidFill>
                  <a:srgbClr val="0070C0"/>
                </a:solidFill>
              </a:rPr>
              <a:t>ibadatika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 doing acts of obedience to You, and</a:t>
            </a:r>
          </a:p>
          <a:p>
            <a:r>
              <a:rPr lang="en-US" sz="4000" dirty="0" smtClean="0">
                <a:solidFill>
                  <a:srgbClr val="0070C0"/>
                </a:solidFill>
              </a:rPr>
              <a:t>          worshipping You in the best manner.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714356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وَصَلِّ عَلَىٰ مُحَمَّدٍ وَآلِ مُحَمَّدٍ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595274" y="2967335"/>
            <a:ext cx="114300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salli</a:t>
            </a:r>
            <a:r>
              <a:rPr lang="en-US" sz="4000" i="1" dirty="0" smtClean="0">
                <a:solidFill>
                  <a:srgbClr val="0070C0"/>
                </a:solidFill>
              </a:rPr>
              <a:t> `ala </a:t>
            </a:r>
            <a:r>
              <a:rPr lang="en-US" sz="4000" i="1" dirty="0" err="1" smtClean="0">
                <a:solidFill>
                  <a:srgbClr val="0070C0"/>
                </a:solidFill>
              </a:rPr>
              <a:t>muhammadin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muhammadin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And (please) bless Muhammad and the Household of Muhammad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500174"/>
            <a:ext cx="12025354" cy="1470025"/>
          </a:xfrm>
        </p:spPr>
        <p:txBody>
          <a:bodyPr/>
          <a:lstStyle/>
          <a:p>
            <a:r>
              <a:rPr lang="ar-AE" sz="8800" dirty="0" smtClean="0"/>
              <a:t>بِأَفْضَلِ صَلَوَاتِكَ يَا أَرْحَمَ ٱلرَّاحِمِينَ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166646" y="2967335"/>
            <a:ext cx="1202535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70C0"/>
                </a:solidFill>
              </a:rPr>
              <a:t>      bi-</a:t>
            </a:r>
            <a:r>
              <a:rPr lang="en-US" sz="4000" i="1" dirty="0" err="1" smtClean="0">
                <a:solidFill>
                  <a:srgbClr val="0070C0"/>
                </a:solidFill>
              </a:rPr>
              <a:t>afdali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salawatika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ya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arhama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alrrahimina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with Your most favorable blessings, O most Merciful of all those who show mercy!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500174"/>
            <a:ext cx="12025354" cy="1470025"/>
          </a:xfrm>
        </p:spPr>
        <p:txBody>
          <a:bodyPr/>
          <a:lstStyle/>
          <a:p>
            <a:r>
              <a:rPr lang="ar-AE" sz="8800" dirty="0" smtClean="0"/>
              <a:t>يَا أَحَدُ يَا صَمَدُ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738150" y="3105835"/>
            <a:ext cx="1145385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smtClean="0">
                <a:solidFill>
                  <a:srgbClr val="0070C0"/>
                </a:solidFill>
              </a:rPr>
              <a:t>       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ya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ahadu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ya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samadu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  O One and Only! the Besought of all!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571480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يَا رَبَّ مُحَمَّدٍ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095604" y="2714620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</a:t>
            </a:r>
            <a:r>
              <a:rPr lang="en-US" sz="4000" i="1" dirty="0" err="1" smtClean="0">
                <a:solidFill>
                  <a:srgbClr val="0070C0"/>
                </a:solidFill>
              </a:rPr>
              <a:t>ya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rabba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muhammadin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O Lord of Muhammad!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857232"/>
            <a:ext cx="12025354" cy="1470025"/>
          </a:xfrm>
        </p:spPr>
        <p:txBody>
          <a:bodyPr/>
          <a:lstStyle/>
          <a:p>
            <a:r>
              <a:rPr lang="ar-AE" sz="8000" dirty="0" smtClean="0"/>
              <a:t/>
            </a:r>
            <a:br>
              <a:rPr lang="ar-AE" sz="8000" dirty="0" smtClean="0"/>
            </a:br>
            <a:r>
              <a:rPr lang="ar-AE" sz="8000" dirty="0" smtClean="0"/>
              <a:t>إِغْضَبِ ٱليَوْمَ لِمُحَمَّدٍ وَلأَبْرَارِ عِتْرَتِهِ</a:t>
            </a:r>
            <a:endParaRPr lang="en-US" sz="8000" dirty="0"/>
          </a:p>
        </p:txBody>
      </p:sp>
      <p:sp>
        <p:nvSpPr>
          <p:cNvPr id="4" name="Rectangle 3"/>
          <p:cNvSpPr/>
          <p:nvPr/>
        </p:nvSpPr>
        <p:spPr>
          <a:xfrm>
            <a:off x="166646" y="2967335"/>
            <a:ext cx="1202535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ighdab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alyawma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limuhammadin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li'abrari</a:t>
            </a:r>
            <a:r>
              <a:rPr lang="en-US" sz="4000" i="1" dirty="0" smtClean="0">
                <a:solidFill>
                  <a:srgbClr val="0070C0"/>
                </a:solidFill>
              </a:rPr>
              <a:t> `</a:t>
            </a:r>
            <a:r>
              <a:rPr lang="en-US" sz="4000" i="1" dirty="0" err="1" smtClean="0">
                <a:solidFill>
                  <a:srgbClr val="0070C0"/>
                </a:solidFill>
              </a:rPr>
              <a:t>itratihi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(please) revenge on this day for Muhammad and for the pious ones from his offspring,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642918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وَٱقْتُلْ أَعْدَاءَهُمْ بَدَداً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738150" y="3105835"/>
            <a:ext cx="1145385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waqtul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a`da'ahum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badadan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       eradicate all of their enemies,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642918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وَأَحْصِهِمْ عَدَداً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1095340" y="3105835"/>
            <a:ext cx="105013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ahsihim</a:t>
            </a:r>
            <a:r>
              <a:rPr lang="en-US" sz="4000" i="1" dirty="0" smtClean="0">
                <a:solidFill>
                  <a:srgbClr val="0070C0"/>
                </a:solidFill>
              </a:rPr>
              <a:t> `</a:t>
            </a:r>
            <a:r>
              <a:rPr lang="en-US" sz="4000" i="1" dirty="0" err="1" smtClean="0">
                <a:solidFill>
                  <a:srgbClr val="0070C0"/>
                </a:solidFill>
              </a:rPr>
              <a:t>adadan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 put them all under Your reprimand,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447800"/>
            <a:ext cx="9144000" cy="1470025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95406" y="414338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rgbClr val="0070C0"/>
                </a:solidFill>
                <a:ea typeface="MS Mincho" pitchFamily="49" charset="-128"/>
              </a:rPr>
              <a:t>In the Name of </a:t>
            </a:r>
            <a:r>
              <a:rPr lang="en-US" sz="3600" b="1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sz="3600" b="1" kern="1200" dirty="0">
                <a:solidFill>
                  <a:srgbClr val="0070C0"/>
                </a:solidFill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rgbClr val="0070C0"/>
                </a:solidFill>
                <a:ea typeface="MS Mincho" pitchFamily="49" charset="-128"/>
              </a:rPr>
              <a:t>the All-merciful, the All-compassionate</a:t>
            </a:r>
          </a:p>
          <a:p>
            <a:pPr marL="342900" indent="-342900" eaLnBrk="1" hangingPunct="1">
              <a:defRPr/>
            </a:pPr>
            <a:r>
              <a:rPr lang="ar-IQ" sz="3200" b="1" dirty="0"/>
              <a:t> </a:t>
            </a:r>
            <a:endParaRPr lang="en-US" sz="32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3968" y="307181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b="1" i="1" dirty="0" smtClean="0">
                <a:solidFill>
                  <a:srgbClr val="0070C0"/>
                </a:solidFill>
                <a:ea typeface="MS Mincho" pitchFamily="49" charset="-128"/>
              </a:rPr>
              <a:t>Bismillah hir rehman ir rahim</a:t>
            </a:r>
            <a:endParaRPr lang="fi-FI" sz="3200" b="1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52464" y="1928802"/>
            <a:ext cx="10363200" cy="1470025"/>
          </a:xfrm>
        </p:spPr>
        <p:txBody>
          <a:bodyPr/>
          <a:lstStyle/>
          <a:p>
            <a:r>
              <a:rPr lang="ar-AE" sz="8000" dirty="0" smtClean="0"/>
              <a:t>وَفَرِّغْنِي فِيهِ لِعِبَادَتِكَ وَدُعَائِكَ وَتِلاوَةِ كِتَابِكَ</a:t>
            </a:r>
            <a:br>
              <a:rPr lang="ar-AE" sz="8000" dirty="0" smtClean="0"/>
            </a:br>
            <a:endParaRPr lang="en-US" sz="8000" dirty="0"/>
          </a:p>
        </p:txBody>
      </p:sp>
      <p:sp>
        <p:nvSpPr>
          <p:cNvPr id="4" name="Rectangle 3"/>
          <p:cNvSpPr/>
          <p:nvPr/>
        </p:nvSpPr>
        <p:spPr>
          <a:xfrm>
            <a:off x="380960" y="3143248"/>
            <a:ext cx="1181104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farrighni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fihi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li`ibadatika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du`a'ika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tilawati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kitabika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Make me devote myself to acts of worship to You, to praying You, and to reciting Your Book,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000108"/>
            <a:ext cx="12025354" cy="1470025"/>
          </a:xfrm>
        </p:spPr>
        <p:txBody>
          <a:bodyPr/>
          <a:lstStyle/>
          <a:p>
            <a:r>
              <a:rPr lang="ar-AE" sz="8000" dirty="0" smtClean="0"/>
              <a:t/>
            </a:r>
            <a:br>
              <a:rPr lang="ar-AE" sz="8000" dirty="0" smtClean="0"/>
            </a:br>
            <a:r>
              <a:rPr lang="ar-AE" sz="8000" dirty="0" smtClean="0"/>
              <a:t>وَلاَ تَدَعْ عَلَىٰ ظَهْرِ ٱلأَرْضِ مِنْهُمْ أَحَداً</a:t>
            </a:r>
            <a:endParaRPr lang="en-US" sz="8000" dirty="0"/>
          </a:p>
        </p:txBody>
      </p:sp>
      <p:sp>
        <p:nvSpPr>
          <p:cNvPr id="4" name="Rectangle 3"/>
          <p:cNvSpPr/>
          <p:nvPr/>
        </p:nvSpPr>
        <p:spPr>
          <a:xfrm>
            <a:off x="0" y="3105835"/>
            <a:ext cx="1219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la </a:t>
            </a:r>
            <a:r>
              <a:rPr lang="en-US" sz="4000" i="1" dirty="0" err="1" smtClean="0">
                <a:solidFill>
                  <a:srgbClr val="0070C0"/>
                </a:solidFill>
              </a:rPr>
              <a:t>tada</a:t>
            </a:r>
            <a:r>
              <a:rPr lang="en-US" sz="4000" i="1" dirty="0" smtClean="0">
                <a:solidFill>
                  <a:srgbClr val="0070C0"/>
                </a:solidFill>
              </a:rPr>
              <a:t>` `ala </a:t>
            </a:r>
            <a:r>
              <a:rPr lang="en-US" sz="4000" i="1" dirty="0" err="1" smtClean="0">
                <a:solidFill>
                  <a:srgbClr val="0070C0"/>
                </a:solidFill>
              </a:rPr>
              <a:t>zahri</a:t>
            </a:r>
            <a:r>
              <a:rPr lang="en-US" sz="4000" i="1" dirty="0" smtClean="0">
                <a:solidFill>
                  <a:srgbClr val="0070C0"/>
                </a:solidFill>
              </a:rPr>
              <a:t> al-</a:t>
            </a:r>
            <a:r>
              <a:rPr lang="en-US" sz="4000" i="1" dirty="0" err="1" smtClean="0">
                <a:solidFill>
                  <a:srgbClr val="0070C0"/>
                </a:solidFill>
              </a:rPr>
              <a:t>ardi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minhum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ahadan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do not leave anyone of them to live on this earth,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500174"/>
            <a:ext cx="12025354" cy="1470025"/>
          </a:xfrm>
        </p:spPr>
        <p:txBody>
          <a:bodyPr/>
          <a:lstStyle/>
          <a:p>
            <a:r>
              <a:rPr lang="ar-AE" sz="8800" dirty="0" smtClean="0"/>
              <a:t>وَلاَ تَغْفِرْ لَهُمْ أَبَداً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881026" y="3105835"/>
            <a:ext cx="99298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la </a:t>
            </a:r>
            <a:r>
              <a:rPr lang="en-US" sz="4000" i="1" dirty="0" err="1" smtClean="0">
                <a:solidFill>
                  <a:srgbClr val="0070C0"/>
                </a:solidFill>
              </a:rPr>
              <a:t>taghfir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lahum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abadan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          and never forgive them.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500174"/>
            <a:ext cx="12025354" cy="1470025"/>
          </a:xfrm>
        </p:spPr>
        <p:txBody>
          <a:bodyPr/>
          <a:lstStyle/>
          <a:p>
            <a:r>
              <a:rPr lang="ar-AE" sz="8800" dirty="0" smtClean="0"/>
              <a:t>يَا حَسَنَ ٱلصُّحْبَةِ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167042" y="3214686"/>
            <a:ext cx="964413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err="1" smtClean="0">
                <a:solidFill>
                  <a:srgbClr val="0070C0"/>
                </a:solidFill>
              </a:rPr>
              <a:t>ya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hasana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alssuhbati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O most excellent Companion!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571480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يَا خَلِيفَةَ ٱلنَّبِيِّينَ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048000" y="3105835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ya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khalifata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alnnabiyyina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O Heir of the Prophets!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500174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أَنْتَ أَرْحَمُ ٱلرَّاحِمِينَ</a:t>
            </a:r>
            <a:br>
              <a:rPr lang="ar-AE" sz="8800" dirty="0" smtClean="0"/>
            </a:b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09522" y="2967335"/>
            <a:ext cx="1188247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70C0"/>
                </a:solidFill>
              </a:rPr>
              <a:t>anta </a:t>
            </a:r>
            <a:r>
              <a:rPr lang="en-US" sz="4000" i="1" dirty="0" err="1" smtClean="0">
                <a:solidFill>
                  <a:srgbClr val="0070C0"/>
                </a:solidFill>
              </a:rPr>
              <a:t>arhamu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alrrahimina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You are verily the most Merciful of all those who show mercy,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785794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ٱلْبَدِيءُ ٱلْبَدِيعُ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738150" y="3105835"/>
            <a:ext cx="10572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albadi'u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albadi`u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 The Commencer, the brilliant Maker,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785794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ٱلَّذِي لَيْسَ كَمِثْلِكَ شَيْءٌ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1595406" y="3105835"/>
            <a:ext cx="97155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</a:t>
            </a:r>
            <a:r>
              <a:rPr lang="en-US" sz="4000" i="1" dirty="0" err="1" smtClean="0">
                <a:solidFill>
                  <a:srgbClr val="0070C0"/>
                </a:solidFill>
              </a:rPr>
              <a:t>alladhi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laysa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kamithlika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shay'un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    there is none like You,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500174"/>
            <a:ext cx="12025354" cy="1470025"/>
          </a:xfrm>
        </p:spPr>
        <p:txBody>
          <a:bodyPr/>
          <a:lstStyle/>
          <a:p>
            <a:r>
              <a:rPr lang="ar-AE" sz="8800" dirty="0" smtClean="0"/>
              <a:t>وَٱلدَّائِمُ غَيْرُ ٱلْغَافِلِ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09522" y="3105835"/>
            <a:ext cx="110728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waldda'imu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ghayru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alghafili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You are the Eternal Who never omits anything,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500174"/>
            <a:ext cx="12025354" cy="1470025"/>
          </a:xfrm>
        </p:spPr>
        <p:txBody>
          <a:bodyPr/>
          <a:lstStyle/>
          <a:p>
            <a:r>
              <a:rPr lang="ar-AE" sz="8800" dirty="0" smtClean="0"/>
              <a:t>وَٱلْحَيُّ ٱلَّذِي لاَ يَمُوتُ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881026" y="3105835"/>
            <a:ext cx="108585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walhayyu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alladhi</a:t>
            </a:r>
            <a:r>
              <a:rPr lang="en-US" sz="4000" i="1" dirty="0" smtClean="0">
                <a:solidFill>
                  <a:srgbClr val="0070C0"/>
                </a:solidFill>
              </a:rPr>
              <a:t> la </a:t>
            </a:r>
            <a:r>
              <a:rPr lang="en-US" sz="4000" i="1" dirty="0" err="1" smtClean="0">
                <a:solidFill>
                  <a:srgbClr val="0070C0"/>
                </a:solidFill>
              </a:rPr>
              <a:t>yamutu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are the Ever-living Who never dies,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500174"/>
            <a:ext cx="12025354" cy="1470025"/>
          </a:xfrm>
        </p:spPr>
        <p:txBody>
          <a:bodyPr/>
          <a:lstStyle/>
          <a:p>
            <a:r>
              <a:rPr lang="ar-AE" sz="8800" dirty="0" smtClean="0"/>
              <a:t>أَنْتَ كُلَّ يَوْمٍ فِي شَأْنٍ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881026" y="3105835"/>
            <a:ext cx="1131097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    </a:t>
            </a:r>
            <a:r>
              <a:rPr lang="en-US" sz="4000" i="1" dirty="0" smtClean="0">
                <a:solidFill>
                  <a:srgbClr val="0070C0"/>
                </a:solidFill>
              </a:rPr>
              <a:t>anta </a:t>
            </a:r>
            <a:r>
              <a:rPr lang="en-US" sz="4000" i="1" dirty="0" err="1" smtClean="0">
                <a:solidFill>
                  <a:srgbClr val="0070C0"/>
                </a:solidFill>
              </a:rPr>
              <a:t>kulla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yawmin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sha'nin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on each day, You have a certain state.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095340" y="1071546"/>
            <a:ext cx="10363200" cy="1470025"/>
          </a:xfrm>
        </p:spPr>
        <p:txBody>
          <a:bodyPr/>
          <a:lstStyle/>
          <a:p>
            <a:r>
              <a:rPr lang="ar-AE" sz="8800" dirty="0" smtClean="0"/>
              <a:t>وَأَعْظِمْ لِي فِيهِ ٱلبَرَكَةَ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1023902" y="2786058"/>
            <a:ext cx="102156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a`zim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li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fihi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albarakata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    increase its blessings for me,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500174"/>
            <a:ext cx="12025354" cy="1470025"/>
          </a:xfrm>
        </p:spPr>
        <p:txBody>
          <a:bodyPr/>
          <a:lstStyle/>
          <a:p>
            <a:r>
              <a:rPr lang="ar-AE" sz="8800" dirty="0" smtClean="0"/>
              <a:t>أَنْتَ خَلِيفَةُ مُحَمَّدٍ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452398" y="3105835"/>
            <a:ext cx="1173960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smtClean="0">
                <a:solidFill>
                  <a:srgbClr val="0070C0"/>
                </a:solidFill>
              </a:rPr>
              <a:t>                anta </a:t>
            </a:r>
            <a:r>
              <a:rPr lang="en-US" sz="4000" i="1" dirty="0" err="1" smtClean="0">
                <a:solidFill>
                  <a:srgbClr val="0070C0"/>
                </a:solidFill>
              </a:rPr>
              <a:t>khalifatu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muhammadin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    You are the Heir of Muhammad,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500174"/>
            <a:ext cx="12025354" cy="1470025"/>
          </a:xfrm>
        </p:spPr>
        <p:txBody>
          <a:bodyPr/>
          <a:lstStyle/>
          <a:p>
            <a:r>
              <a:rPr lang="ar-AE" sz="8800" dirty="0" smtClean="0"/>
              <a:t>وَنَاصِرُ مُحمَّدٍ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738150" y="3105835"/>
            <a:ext cx="107871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nasiru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muhmmdin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      the Supporter of Muhammad,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500174"/>
            <a:ext cx="12025354" cy="1470025"/>
          </a:xfrm>
        </p:spPr>
        <p:txBody>
          <a:bodyPr/>
          <a:lstStyle/>
          <a:p>
            <a:r>
              <a:rPr lang="ar-AE" sz="8800" dirty="0" smtClean="0"/>
              <a:t>وَمُفَضِّلُ مُحَمَّدٍ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1595406" y="3105835"/>
            <a:ext cx="935837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mufaddilu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muhammadin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and the Selector of Muhammad.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2500306"/>
            <a:ext cx="12025354" cy="1470025"/>
          </a:xfrm>
        </p:spPr>
        <p:txBody>
          <a:bodyPr/>
          <a:lstStyle/>
          <a:p>
            <a:r>
              <a:rPr lang="ar-AE" sz="8800" dirty="0" smtClean="0"/>
              <a:t>أَسْأَلُكَ أَنْ تَنْصُرَ وَصِيَّ مُحَمَّدٍ وَخَلِيفَةَ مُحَمَّدٍ</a:t>
            </a:r>
            <a:br>
              <a:rPr lang="ar-AE" sz="8800" dirty="0" smtClean="0"/>
            </a:b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595274" y="3643314"/>
            <a:ext cx="1159672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i="1" dirty="0" err="1" smtClean="0">
                <a:solidFill>
                  <a:srgbClr val="0070C0"/>
                </a:solidFill>
              </a:rPr>
              <a:t>as'aluka</a:t>
            </a:r>
            <a:r>
              <a:rPr lang="en-US" sz="3600" i="1" dirty="0" smtClean="0">
                <a:solidFill>
                  <a:srgbClr val="0070C0"/>
                </a:solidFill>
              </a:rPr>
              <a:t> an </a:t>
            </a:r>
            <a:r>
              <a:rPr lang="en-US" sz="3600" i="1" dirty="0" err="1" smtClean="0">
                <a:solidFill>
                  <a:srgbClr val="0070C0"/>
                </a:solidFill>
              </a:rPr>
              <a:t>tansura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wasiyi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muhammadin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wa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khalifata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muhammadin</a:t>
            </a:r>
            <a:endParaRPr lang="en-US" sz="3600" i="1" dirty="0" smtClean="0">
              <a:solidFill>
                <a:srgbClr val="0070C0"/>
              </a:solidFill>
            </a:endParaRPr>
          </a:p>
          <a:p>
            <a:pPr algn="ctr"/>
            <a:endParaRPr lang="en-US" sz="3600" dirty="0" smtClean="0">
              <a:solidFill>
                <a:srgbClr val="0070C0"/>
              </a:solidFill>
            </a:endParaRPr>
          </a:p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I beseech You to give victory to the successor and representative of Muhammad,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500174"/>
            <a:ext cx="12025354" cy="1470025"/>
          </a:xfrm>
        </p:spPr>
        <p:txBody>
          <a:bodyPr/>
          <a:lstStyle/>
          <a:p>
            <a:r>
              <a:rPr lang="ar-AE" sz="8800" dirty="0" smtClean="0"/>
              <a:t>وَٱلقَائِمَ بِٱلْقِسْطِ مِنْ أَوْصِيَاءِ مُحَمَّدٍ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452398" y="2967335"/>
            <a:ext cx="1173960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    </a:t>
            </a:r>
            <a:r>
              <a:rPr lang="en-US" sz="4000" i="1" dirty="0" err="1" smtClean="0">
                <a:solidFill>
                  <a:srgbClr val="0070C0"/>
                </a:solidFill>
              </a:rPr>
              <a:t>walqa'ima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bilqisti</a:t>
            </a:r>
            <a:r>
              <a:rPr lang="en-US" sz="4000" i="1" dirty="0" smtClean="0">
                <a:solidFill>
                  <a:srgbClr val="0070C0"/>
                </a:solidFill>
              </a:rPr>
              <a:t> min </a:t>
            </a:r>
            <a:r>
              <a:rPr lang="en-US" sz="4000" i="1" dirty="0" err="1" smtClean="0">
                <a:solidFill>
                  <a:srgbClr val="0070C0"/>
                </a:solidFill>
              </a:rPr>
              <a:t>awsiya'i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muhammadin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the Imam who shall appear with justice among the successors of Muhammad,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500174"/>
            <a:ext cx="12025354" cy="1470025"/>
          </a:xfrm>
        </p:spPr>
        <p:txBody>
          <a:bodyPr/>
          <a:lstStyle/>
          <a:p>
            <a:r>
              <a:rPr lang="ar-AE" sz="8800" dirty="0" smtClean="0"/>
              <a:t>صَلَوَاتُكَ عَلَيْهِ وَعَلَيْهِمْ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09522" y="3105835"/>
            <a:ext cx="112872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salawatuka</a:t>
            </a:r>
            <a:r>
              <a:rPr lang="en-US" sz="4000" i="1" dirty="0" smtClean="0">
                <a:solidFill>
                  <a:srgbClr val="0070C0"/>
                </a:solidFill>
              </a:rPr>
              <a:t> `</a:t>
            </a:r>
            <a:r>
              <a:rPr lang="en-US" sz="4000" i="1" dirty="0" err="1" smtClean="0">
                <a:solidFill>
                  <a:srgbClr val="0070C0"/>
                </a:solidFill>
              </a:rPr>
              <a:t>alayhi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`</a:t>
            </a:r>
            <a:r>
              <a:rPr lang="en-US" sz="4000" i="1" dirty="0" err="1" smtClean="0">
                <a:solidFill>
                  <a:srgbClr val="0070C0"/>
                </a:solidFill>
              </a:rPr>
              <a:t>alayhim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may Your blessings be upon him and upon them.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500174"/>
            <a:ext cx="12025354" cy="1470025"/>
          </a:xfrm>
        </p:spPr>
        <p:txBody>
          <a:bodyPr/>
          <a:lstStyle/>
          <a:p>
            <a:r>
              <a:rPr lang="ar-AE" sz="8800" dirty="0" smtClean="0"/>
              <a:t>إِعْطِفْ عَلَيْهِمْ نَصْرَكَ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1381092" y="3105835"/>
            <a:ext cx="95726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smtClean="0">
                <a:solidFill>
                  <a:srgbClr val="0070C0"/>
                </a:solidFill>
              </a:rPr>
              <a:t>   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i`tif</a:t>
            </a:r>
            <a:r>
              <a:rPr lang="en-US" sz="4000" i="1" dirty="0" smtClean="0">
                <a:solidFill>
                  <a:srgbClr val="0070C0"/>
                </a:solidFill>
              </a:rPr>
              <a:t> `</a:t>
            </a:r>
            <a:r>
              <a:rPr lang="en-US" sz="4000" i="1" dirty="0" err="1" smtClean="0">
                <a:solidFill>
                  <a:srgbClr val="0070C0"/>
                </a:solidFill>
              </a:rPr>
              <a:t>alayhim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nasraka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(Please) turn Your victory toward them.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500174"/>
            <a:ext cx="12025354" cy="1470025"/>
          </a:xfrm>
        </p:spPr>
        <p:txBody>
          <a:bodyPr/>
          <a:lstStyle/>
          <a:p>
            <a:r>
              <a:rPr lang="ar-AE" sz="8800" dirty="0" smtClean="0"/>
              <a:t>يَا لاَ إِلٰهَ إِلاَّ أَنْتَ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809588" y="3105835"/>
            <a:ext cx="103585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ya</a:t>
            </a:r>
            <a:r>
              <a:rPr lang="en-US" sz="4000" i="1" dirty="0" smtClean="0">
                <a:solidFill>
                  <a:srgbClr val="0070C0"/>
                </a:solidFill>
              </a:rPr>
              <a:t> la </a:t>
            </a:r>
            <a:r>
              <a:rPr lang="en-US" sz="4000" i="1" dirty="0" err="1" smtClean="0">
                <a:solidFill>
                  <a:srgbClr val="0070C0"/>
                </a:solidFill>
              </a:rPr>
              <a:t>ilaha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illa</a:t>
            </a:r>
            <a:r>
              <a:rPr lang="en-US" sz="4000" i="1" dirty="0" smtClean="0">
                <a:solidFill>
                  <a:srgbClr val="0070C0"/>
                </a:solidFill>
              </a:rPr>
              <a:t> anta</a:t>
            </a: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   O He but Whom there is no god!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500174"/>
            <a:ext cx="12025354" cy="1470025"/>
          </a:xfrm>
        </p:spPr>
        <p:txBody>
          <a:bodyPr/>
          <a:lstStyle/>
          <a:p>
            <a:r>
              <a:rPr lang="ar-AE" sz="8800" dirty="0" smtClean="0"/>
              <a:t>بِحَقِّ لاَ إِلٰهَ إِلاَّ أَنْتَ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595274" y="3105835"/>
            <a:ext cx="1159672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bihaqqi</a:t>
            </a:r>
            <a:r>
              <a:rPr lang="en-US" sz="4000" i="1" dirty="0" smtClean="0">
                <a:solidFill>
                  <a:srgbClr val="0070C0"/>
                </a:solidFill>
              </a:rPr>
              <a:t> la </a:t>
            </a:r>
            <a:r>
              <a:rPr lang="en-US" sz="4000" i="1" dirty="0" err="1" smtClean="0">
                <a:solidFill>
                  <a:srgbClr val="0070C0"/>
                </a:solidFill>
              </a:rPr>
              <a:t>ilaha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illa</a:t>
            </a:r>
            <a:r>
              <a:rPr lang="en-US" sz="4000" i="1" dirty="0" smtClean="0">
                <a:solidFill>
                  <a:srgbClr val="0070C0"/>
                </a:solidFill>
              </a:rPr>
              <a:t> anta</a:t>
            </a: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I beseech You in the name of that there is no god but You,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500174"/>
            <a:ext cx="12025354" cy="1470025"/>
          </a:xfrm>
        </p:spPr>
        <p:txBody>
          <a:bodyPr/>
          <a:lstStyle/>
          <a:p>
            <a:r>
              <a:rPr lang="ar-AE" sz="8800" dirty="0" smtClean="0"/>
              <a:t>صَلِّ عَلَىٰ مُحَمَّدٍ وَآلِ مُحَمَّدٍ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666712" y="2967335"/>
            <a:ext cx="1107289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    </a:t>
            </a:r>
            <a:r>
              <a:rPr lang="en-US" sz="4000" i="1" dirty="0" err="1" smtClean="0">
                <a:solidFill>
                  <a:srgbClr val="0070C0"/>
                </a:solidFill>
              </a:rPr>
              <a:t>salli</a:t>
            </a:r>
            <a:r>
              <a:rPr lang="en-US" sz="4000" i="1" dirty="0" smtClean="0">
                <a:solidFill>
                  <a:srgbClr val="0070C0"/>
                </a:solidFill>
              </a:rPr>
              <a:t> `ala </a:t>
            </a:r>
            <a:r>
              <a:rPr lang="en-US" sz="4000" i="1" dirty="0" err="1" smtClean="0">
                <a:solidFill>
                  <a:srgbClr val="0070C0"/>
                </a:solidFill>
              </a:rPr>
              <a:t>muhammadin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muhammadin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(please do) bless Muhammad and the Household of Muhammad,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52464" y="1214422"/>
            <a:ext cx="10363200" cy="1470025"/>
          </a:xfrm>
        </p:spPr>
        <p:txBody>
          <a:bodyPr/>
          <a:lstStyle/>
          <a:p>
            <a:r>
              <a:rPr lang="ar-AE" sz="8800" dirty="0" smtClean="0"/>
              <a:t>وَأَحْسِنْ لِي فِيهِ ٱلعَافِيَةَ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809588" y="3105835"/>
            <a:ext cx="110014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smtClean="0">
                <a:solidFill>
                  <a:srgbClr val="0070C0"/>
                </a:solidFill>
              </a:rPr>
              <a:t>   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ahsin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li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fihi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al`afiyata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confer upon me with good health during it,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500174"/>
            <a:ext cx="12025354" cy="1470025"/>
          </a:xfrm>
        </p:spPr>
        <p:txBody>
          <a:bodyPr/>
          <a:lstStyle/>
          <a:p>
            <a:r>
              <a:rPr lang="ar-AE" sz="8800" dirty="0" smtClean="0"/>
              <a:t>وَٱجْعَلْنِي مَعَهُمْ فِي ٱلدُّنْيَا وَٱلآخِرَةِ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80960" y="2967335"/>
            <a:ext cx="118110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waj`alni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ma`ahum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alddunya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wal-akhirati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allow me to join them in this worldly life as well as the Next World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500174"/>
            <a:ext cx="12025354" cy="1470025"/>
          </a:xfrm>
        </p:spPr>
        <p:txBody>
          <a:bodyPr/>
          <a:lstStyle/>
          <a:p>
            <a:r>
              <a:rPr lang="ar-AE" sz="7200" dirty="0" smtClean="0"/>
              <a:t>وَٱجْعَلْ عَاقِبَةَ أَمْرِي إِلَىٰ غُفْرَانِكَ وَرَحْمَتِكَ</a:t>
            </a:r>
            <a:endParaRPr lang="en-US" sz="7200" dirty="0"/>
          </a:p>
        </p:txBody>
      </p:sp>
      <p:sp>
        <p:nvSpPr>
          <p:cNvPr id="4" name="Rectangle 3"/>
          <p:cNvSpPr/>
          <p:nvPr/>
        </p:nvSpPr>
        <p:spPr>
          <a:xfrm>
            <a:off x="238084" y="2967335"/>
            <a:ext cx="119539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waj`al</a:t>
            </a:r>
            <a:r>
              <a:rPr lang="en-US" sz="4000" i="1" dirty="0" smtClean="0">
                <a:solidFill>
                  <a:srgbClr val="0070C0"/>
                </a:solidFill>
              </a:rPr>
              <a:t> `</a:t>
            </a:r>
            <a:r>
              <a:rPr lang="en-US" sz="4000" i="1" dirty="0" err="1" smtClean="0">
                <a:solidFill>
                  <a:srgbClr val="0070C0"/>
                </a:solidFill>
              </a:rPr>
              <a:t>aqibata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amri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ila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ghufranika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rahmatika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and allow all my affairs to end up with Your forgiveness and mercy.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500174"/>
            <a:ext cx="12025354" cy="1470025"/>
          </a:xfrm>
        </p:spPr>
        <p:txBody>
          <a:bodyPr/>
          <a:lstStyle/>
          <a:p>
            <a:r>
              <a:rPr lang="ar-AE" sz="8800" dirty="0" smtClean="0"/>
              <a:t>يَا أَرْحَمَ ٱلرَّاحِمِينَ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0" y="3105835"/>
            <a:ext cx="119539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ya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arhama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alrrahimina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O most Merciful of all those who show mercy!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500174"/>
            <a:ext cx="12025354" cy="1470025"/>
          </a:xfrm>
        </p:spPr>
        <p:txBody>
          <a:bodyPr/>
          <a:lstStyle/>
          <a:p>
            <a:r>
              <a:rPr lang="ar-AE" sz="8000" dirty="0" smtClean="0"/>
              <a:t>وَكَذٰلِكَ نَسَبْتَ نَفْسَكَ يَا سَيِّدِي بِٱللُّطْفِ</a:t>
            </a:r>
            <a:endParaRPr lang="en-US" sz="8000" dirty="0"/>
          </a:p>
        </p:txBody>
      </p:sp>
      <p:sp>
        <p:nvSpPr>
          <p:cNvPr id="4" name="Rectangle 3"/>
          <p:cNvSpPr/>
          <p:nvPr/>
        </p:nvSpPr>
        <p:spPr>
          <a:xfrm>
            <a:off x="0" y="2967335"/>
            <a:ext cx="1219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kadhalika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nasabta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nafsaka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ya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sayyidi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billutfi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O my Master, You have ascribed the feature of kindness to Yourself.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500174"/>
            <a:ext cx="12025354" cy="1470025"/>
          </a:xfrm>
        </p:spPr>
        <p:txBody>
          <a:bodyPr/>
          <a:lstStyle/>
          <a:p>
            <a:r>
              <a:rPr lang="ar-AE" sz="8800" dirty="0" smtClean="0"/>
              <a:t>بَلَىٰ إِنَّكَ لَطِيفٌ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1309654" y="3105835"/>
            <a:ext cx="104299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bala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innaka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latifun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Yes, indeed! You are truly kind.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500174"/>
            <a:ext cx="12025354" cy="1470025"/>
          </a:xfrm>
        </p:spPr>
        <p:txBody>
          <a:bodyPr/>
          <a:lstStyle/>
          <a:p>
            <a:r>
              <a:rPr lang="ar-AE" sz="8800" dirty="0" smtClean="0"/>
              <a:t>فَصَلِّ عَلَىٰ مُحَمَّدٍ وَآلِ مُحَمَّدٍ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0" y="2967335"/>
            <a:ext cx="1219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</a:t>
            </a:r>
            <a:r>
              <a:rPr lang="en-US" sz="4000" i="1" dirty="0" err="1" smtClean="0">
                <a:solidFill>
                  <a:srgbClr val="0070C0"/>
                </a:solidFill>
              </a:rPr>
              <a:t>fasalli</a:t>
            </a:r>
            <a:r>
              <a:rPr lang="en-US" sz="4000" i="1" dirty="0" smtClean="0">
                <a:solidFill>
                  <a:srgbClr val="0070C0"/>
                </a:solidFill>
              </a:rPr>
              <a:t> `ala </a:t>
            </a:r>
            <a:r>
              <a:rPr lang="en-US" sz="4000" i="1" dirty="0" err="1" smtClean="0">
                <a:solidFill>
                  <a:srgbClr val="0070C0"/>
                </a:solidFill>
              </a:rPr>
              <a:t>muhammadin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muhammadin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So, (please) bless Muhammad and the Household of Muhammad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500174"/>
            <a:ext cx="12025354" cy="1470025"/>
          </a:xfrm>
        </p:spPr>
        <p:txBody>
          <a:bodyPr/>
          <a:lstStyle/>
          <a:p>
            <a:r>
              <a:rPr lang="ar-AE" sz="8800" dirty="0" smtClean="0"/>
              <a:t>وَٱلطُفْ بِي لِمَا تَشَاءُ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595274" y="3105835"/>
            <a:ext cx="107157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waltuf</a:t>
            </a:r>
            <a:r>
              <a:rPr lang="en-US" sz="4000" i="1" dirty="0" smtClean="0">
                <a:solidFill>
                  <a:srgbClr val="0070C0"/>
                </a:solidFill>
              </a:rPr>
              <a:t> bi lima </a:t>
            </a:r>
            <a:r>
              <a:rPr lang="en-US" sz="4000" i="1" dirty="0" err="1" smtClean="0">
                <a:solidFill>
                  <a:srgbClr val="0070C0"/>
                </a:solidFill>
              </a:rPr>
              <a:t>tasha'u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and treat me kindly as You like.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500174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اللَّهُمَّ صَلِّ عَلَىٰ مُحَمَّدٍ وَآلِ مُحَمَّدٍ</a:t>
            </a:r>
            <a:br>
              <a:rPr lang="ar-AE" sz="8800" dirty="0" smtClean="0"/>
            </a:b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452398" y="2967335"/>
            <a:ext cx="1173960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allahumma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salli</a:t>
            </a:r>
            <a:r>
              <a:rPr lang="en-US" sz="4000" i="1" dirty="0" smtClean="0">
                <a:solidFill>
                  <a:srgbClr val="0070C0"/>
                </a:solidFill>
              </a:rPr>
              <a:t> `ala </a:t>
            </a:r>
            <a:r>
              <a:rPr lang="en-US" sz="4000" i="1" dirty="0" err="1" smtClean="0">
                <a:solidFill>
                  <a:srgbClr val="0070C0"/>
                </a:solidFill>
              </a:rPr>
              <a:t>muhammadin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muhammadin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O Allah, (please) bless Muhammad and the Household of Muhammad,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928670"/>
            <a:ext cx="12025354" cy="1470025"/>
          </a:xfrm>
        </p:spPr>
        <p:txBody>
          <a:bodyPr/>
          <a:lstStyle/>
          <a:p>
            <a:r>
              <a:rPr lang="ar-AE" sz="8000" dirty="0" smtClean="0"/>
              <a:t/>
            </a:r>
            <a:br>
              <a:rPr lang="ar-AE" sz="8000" dirty="0" smtClean="0"/>
            </a:br>
            <a:r>
              <a:rPr lang="ar-AE" sz="8000" dirty="0" smtClean="0"/>
              <a:t>وَٱرْزُقْنِي ٱلْحَجَّ وَٱلْعُمْرَةَ فِي عَامِنَا هٰذَا</a:t>
            </a:r>
            <a:endParaRPr lang="en-US" sz="8000" dirty="0"/>
          </a:p>
        </p:txBody>
      </p:sp>
      <p:sp>
        <p:nvSpPr>
          <p:cNvPr id="4" name="Rectangle 3"/>
          <p:cNvSpPr/>
          <p:nvPr/>
        </p:nvSpPr>
        <p:spPr>
          <a:xfrm>
            <a:off x="0" y="2967335"/>
            <a:ext cx="1219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warzuqni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alhajja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wal`umrata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fi</a:t>
            </a:r>
            <a:r>
              <a:rPr lang="en-US" sz="4000" i="1" dirty="0" smtClean="0">
                <a:solidFill>
                  <a:srgbClr val="0070C0"/>
                </a:solidFill>
              </a:rPr>
              <a:t> `</a:t>
            </a:r>
            <a:r>
              <a:rPr lang="en-US" sz="4000" i="1" dirty="0" err="1" smtClean="0">
                <a:solidFill>
                  <a:srgbClr val="0070C0"/>
                </a:solidFill>
              </a:rPr>
              <a:t>amina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hadha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grant me (the opportunity to go on) Hajj and `</a:t>
            </a:r>
            <a:r>
              <a:rPr lang="en-US" sz="4000" dirty="0" err="1" smtClean="0">
                <a:solidFill>
                  <a:srgbClr val="0070C0"/>
                </a:solidFill>
              </a:rPr>
              <a:t>Umrah</a:t>
            </a:r>
            <a:r>
              <a:rPr lang="en-US" sz="4000" dirty="0" smtClean="0">
                <a:solidFill>
                  <a:srgbClr val="0070C0"/>
                </a:solidFill>
              </a:rPr>
              <a:t> in this year,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928670"/>
            <a:ext cx="12025354" cy="1470025"/>
          </a:xfrm>
        </p:spPr>
        <p:txBody>
          <a:bodyPr/>
          <a:lstStyle/>
          <a:p>
            <a:r>
              <a:rPr lang="ar-AE" sz="7200" dirty="0" smtClean="0"/>
              <a:t/>
            </a:r>
            <a:br>
              <a:rPr lang="ar-AE" sz="7200" dirty="0" smtClean="0"/>
            </a:br>
            <a:r>
              <a:rPr lang="ar-AE" sz="7200" dirty="0" smtClean="0"/>
              <a:t>وَتَطَوَّلْ عَلَيَّ بِجَمِيعِ حَوَائِجِي لِلآخِرَةِ وَٱلدُّنْيَا</a:t>
            </a:r>
            <a:endParaRPr lang="en-US" sz="7200" dirty="0"/>
          </a:p>
        </p:txBody>
      </p:sp>
      <p:sp>
        <p:nvSpPr>
          <p:cNvPr id="4" name="Rectangle 3"/>
          <p:cNvSpPr/>
          <p:nvPr/>
        </p:nvSpPr>
        <p:spPr>
          <a:xfrm>
            <a:off x="238084" y="2967335"/>
            <a:ext cx="119539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i="1" dirty="0" err="1" smtClean="0">
                <a:solidFill>
                  <a:srgbClr val="0070C0"/>
                </a:solidFill>
              </a:rPr>
              <a:t>wa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tatawwal</a:t>
            </a:r>
            <a:r>
              <a:rPr lang="en-US" sz="3600" i="1" dirty="0" smtClean="0">
                <a:solidFill>
                  <a:srgbClr val="0070C0"/>
                </a:solidFill>
              </a:rPr>
              <a:t> `</a:t>
            </a:r>
            <a:r>
              <a:rPr lang="en-US" sz="3600" i="1" dirty="0" err="1" smtClean="0">
                <a:solidFill>
                  <a:srgbClr val="0070C0"/>
                </a:solidFill>
              </a:rPr>
              <a:t>alayya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bijami`i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hawa'iji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lil-akhirati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walddunya</a:t>
            </a:r>
            <a:endParaRPr lang="en-US" sz="3600" i="1" dirty="0" smtClean="0">
              <a:solidFill>
                <a:srgbClr val="0070C0"/>
              </a:solidFill>
            </a:endParaRPr>
          </a:p>
          <a:p>
            <a:pPr algn="ctr"/>
            <a:endParaRPr lang="en-US" sz="3600" dirty="0" smtClean="0">
              <a:solidFill>
                <a:srgbClr val="0070C0"/>
              </a:solidFill>
            </a:endParaRPr>
          </a:p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confer upon me with the favor of settling all my needs for the Next World and this worldly life.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81026" y="1214422"/>
            <a:ext cx="10363200" cy="1470025"/>
          </a:xfrm>
        </p:spPr>
        <p:txBody>
          <a:bodyPr/>
          <a:lstStyle/>
          <a:p>
            <a:r>
              <a:rPr lang="ar-AE" sz="8800" dirty="0" smtClean="0"/>
              <a:t>وَأَصِحَّ فِيهِ بَدَنِي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1095340" y="3105835"/>
            <a:ext cx="95726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asihha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fihi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badani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 make my body healthy during it,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285860"/>
            <a:ext cx="12025354" cy="1470025"/>
          </a:xfrm>
        </p:spPr>
        <p:txBody>
          <a:bodyPr/>
          <a:lstStyle/>
          <a:p>
            <a:r>
              <a:rPr lang="ar-AE" sz="8800" dirty="0" smtClean="0"/>
              <a:t>أَسْتَغْفِرُ ٱللَّهَ رَبِّي وَأَتُوبُ إِلَيْهِ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1809720" y="1000108"/>
            <a:ext cx="8709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You may then repeat the following statements three times: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1026" y="2967335"/>
            <a:ext cx="1131097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smtClean="0">
                <a:solidFill>
                  <a:srgbClr val="0070C0"/>
                </a:solidFill>
              </a:rPr>
              <a:t>     </a:t>
            </a:r>
            <a:r>
              <a:rPr lang="en-US" sz="4000" i="1" dirty="0" err="1" smtClean="0">
                <a:solidFill>
                  <a:srgbClr val="0070C0"/>
                </a:solidFill>
              </a:rPr>
              <a:t>astaghfiru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allaha</a:t>
            </a:r>
            <a:r>
              <a:rPr lang="en-US" sz="4000" i="1" dirty="0" smtClean="0">
                <a:solidFill>
                  <a:srgbClr val="0070C0"/>
                </a:solidFill>
              </a:rPr>
              <a:t> rabbi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atubu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ilayhi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I implore for the forgiveness of Allah, my Lord, and I repent before Him.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285728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إِنَّ رَبِّي قَرِيبٌ مُجِيبٌ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666712" y="3105835"/>
            <a:ext cx="112157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inna</a:t>
            </a:r>
            <a:r>
              <a:rPr lang="en-US" sz="4000" i="1" dirty="0" smtClean="0">
                <a:solidFill>
                  <a:srgbClr val="0070C0"/>
                </a:solidFill>
              </a:rPr>
              <a:t> rabbi </a:t>
            </a:r>
            <a:r>
              <a:rPr lang="en-US" sz="4000" i="1" dirty="0" err="1" smtClean="0">
                <a:solidFill>
                  <a:srgbClr val="0070C0"/>
                </a:solidFill>
              </a:rPr>
              <a:t>qaribun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mujibun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Surely, my Lord is Nigh and Responding.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500042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أَسْتَغْفِرُ ٱللَّهَ رَبِّي وَأَتُوبُ إِلَيْهِ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166646" y="2967335"/>
            <a:ext cx="117158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astaghfiru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allaha</a:t>
            </a:r>
            <a:r>
              <a:rPr lang="en-US" sz="4000" i="1" dirty="0" smtClean="0">
                <a:solidFill>
                  <a:srgbClr val="0070C0"/>
                </a:solidFill>
              </a:rPr>
              <a:t> rabbi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atubu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ilayhi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I implore for Allah’s forgiveness, my Lord, and I repent before Him,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642918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إِنَّ رَبِّي رَحِيمٌ وَدُودٌ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166646" y="3105835"/>
            <a:ext cx="117158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inna</a:t>
            </a:r>
            <a:r>
              <a:rPr lang="en-US" sz="4000" i="1" dirty="0" smtClean="0">
                <a:solidFill>
                  <a:srgbClr val="0070C0"/>
                </a:solidFill>
              </a:rPr>
              <a:t> rabbi </a:t>
            </a:r>
            <a:r>
              <a:rPr lang="en-US" sz="4000" i="1" dirty="0" err="1" smtClean="0">
                <a:solidFill>
                  <a:srgbClr val="0070C0"/>
                </a:solidFill>
              </a:rPr>
              <a:t>rahimun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wadudun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Surely, my Lord is Merciful, Loving.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642918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أَسْتَغْفِرُ ٱللَّهَ رَبِّي وَأَتُوبُ إِلَيْهِ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452398" y="2967335"/>
            <a:ext cx="1173960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astaghfiru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allaha</a:t>
            </a:r>
            <a:r>
              <a:rPr lang="en-US" sz="4000" i="1" dirty="0" smtClean="0">
                <a:solidFill>
                  <a:srgbClr val="0070C0"/>
                </a:solidFill>
              </a:rPr>
              <a:t> rabbi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atubu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ilayhi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I implore for Allah’s forgiveness, my Lord, and I repent before Him.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500042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إِنَّهُ كَانَ غَفَّاراً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048000" y="3105835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innahu</a:t>
            </a:r>
            <a:r>
              <a:rPr lang="en-US" sz="4000" i="1" dirty="0" smtClean="0">
                <a:solidFill>
                  <a:srgbClr val="0070C0"/>
                </a:solidFill>
              </a:rPr>
              <a:t> kana </a:t>
            </a:r>
            <a:r>
              <a:rPr lang="en-US" sz="4000" i="1" dirty="0" err="1" smtClean="0">
                <a:solidFill>
                  <a:srgbClr val="0070C0"/>
                </a:solidFill>
              </a:rPr>
              <a:t>ghaffaran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He is surely All-forgiving.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785794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اَللَّهُمَّ ٱغْفِرْ لِي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1523968" y="3105835"/>
            <a:ext cx="85725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allahumma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ighfir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li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O Allah, (please do) forgive me.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500042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إِنَّكَ أَرْحَمُ ٱلرَّاحِمِينَ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80960" y="2967335"/>
            <a:ext cx="115729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innaka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arhamu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alrrahimina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You are verily the most Merciful of all those who show mercy.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571480"/>
            <a:ext cx="12025354" cy="1470025"/>
          </a:xfrm>
        </p:spPr>
        <p:txBody>
          <a:bodyPr/>
          <a:lstStyle/>
          <a:p>
            <a:r>
              <a:rPr lang="ar-AE" sz="8000" dirty="0" smtClean="0"/>
              <a:t/>
            </a:r>
            <a:br>
              <a:rPr lang="ar-AE" sz="8000" dirty="0" smtClean="0"/>
            </a:br>
            <a:r>
              <a:rPr lang="ar-AE" sz="8000" dirty="0" smtClean="0"/>
              <a:t>رَبِّ إِنِّي عَمِلْتُ سُوءاً وَظَلَمْتُ نَفْسِي</a:t>
            </a:r>
            <a:endParaRPr lang="en-US" sz="8000" dirty="0"/>
          </a:p>
        </p:txBody>
      </p:sp>
      <p:sp>
        <p:nvSpPr>
          <p:cNvPr id="4" name="Rectangle 3"/>
          <p:cNvSpPr/>
          <p:nvPr/>
        </p:nvSpPr>
        <p:spPr>
          <a:xfrm>
            <a:off x="452398" y="2967335"/>
            <a:ext cx="1173960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70C0"/>
                </a:solidFill>
              </a:rPr>
              <a:t>rabbi </a:t>
            </a:r>
            <a:r>
              <a:rPr lang="en-US" sz="4000" i="1" dirty="0" err="1" smtClean="0">
                <a:solidFill>
                  <a:srgbClr val="0070C0"/>
                </a:solidFill>
              </a:rPr>
              <a:t>inni</a:t>
            </a:r>
            <a:r>
              <a:rPr lang="en-US" sz="4000" i="1" dirty="0" smtClean="0">
                <a:solidFill>
                  <a:srgbClr val="0070C0"/>
                </a:solidFill>
              </a:rPr>
              <a:t> `</a:t>
            </a:r>
            <a:r>
              <a:rPr lang="en-US" sz="4000" i="1" dirty="0" err="1" smtClean="0">
                <a:solidFill>
                  <a:srgbClr val="0070C0"/>
                </a:solidFill>
              </a:rPr>
              <a:t>amiltu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su'an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zalamtu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nafsi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O my Lord, I have committed ill deeds and wronged myself.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714356"/>
            <a:ext cx="12025354" cy="1470025"/>
          </a:xfrm>
        </p:spPr>
        <p:txBody>
          <a:bodyPr/>
          <a:lstStyle/>
          <a:p>
            <a:r>
              <a:rPr lang="ar-AE" sz="8000" dirty="0" smtClean="0"/>
              <a:t/>
            </a:r>
            <a:br>
              <a:rPr lang="ar-AE" sz="8000" dirty="0" smtClean="0"/>
            </a:br>
            <a:r>
              <a:rPr lang="ar-AE" sz="8000" dirty="0" smtClean="0"/>
              <a:t>فَٱغْفِرْ لِي إِنَّهُ لاَ يَغْفِرُ ٱلذُّنُوبَ إِلاَّ أَنْتَ</a:t>
            </a:r>
            <a:endParaRPr lang="en-US" sz="8000" dirty="0"/>
          </a:p>
        </p:txBody>
      </p:sp>
      <p:sp>
        <p:nvSpPr>
          <p:cNvPr id="4" name="Rectangle 3"/>
          <p:cNvSpPr/>
          <p:nvPr/>
        </p:nvSpPr>
        <p:spPr>
          <a:xfrm>
            <a:off x="0" y="2967335"/>
            <a:ext cx="1219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faghfir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li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innahu</a:t>
            </a:r>
            <a:r>
              <a:rPr lang="en-US" sz="4000" i="1" dirty="0" smtClean="0">
                <a:solidFill>
                  <a:srgbClr val="0070C0"/>
                </a:solidFill>
              </a:rPr>
              <a:t> la </a:t>
            </a:r>
            <a:r>
              <a:rPr lang="en-US" sz="4000" i="1" dirty="0" err="1" smtClean="0">
                <a:solidFill>
                  <a:srgbClr val="0070C0"/>
                </a:solidFill>
              </a:rPr>
              <a:t>yaghfiru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aldhdhunuba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illa</a:t>
            </a:r>
            <a:r>
              <a:rPr lang="en-US" sz="4000" i="1" dirty="0" smtClean="0">
                <a:solidFill>
                  <a:srgbClr val="0070C0"/>
                </a:solidFill>
              </a:rPr>
              <a:t> anta</a:t>
            </a: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So (please) forgive me, because none can forgive sins save You.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023902" y="1071546"/>
            <a:ext cx="10363200" cy="1470025"/>
          </a:xfrm>
        </p:spPr>
        <p:txBody>
          <a:bodyPr/>
          <a:lstStyle/>
          <a:p>
            <a:r>
              <a:rPr lang="ar-AE" sz="8800" dirty="0" smtClean="0"/>
              <a:t>وَأَوْسِعْ فِيهِ رِزْقِي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0" y="3105835"/>
            <a:ext cx="1219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      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awsi</a:t>
            </a:r>
            <a:r>
              <a:rPr lang="en-US" sz="4000" i="1" dirty="0" smtClean="0">
                <a:solidFill>
                  <a:srgbClr val="0070C0"/>
                </a:solidFill>
              </a:rPr>
              <a:t>` </a:t>
            </a:r>
            <a:r>
              <a:rPr lang="en-US" sz="4000" i="1" dirty="0" err="1" smtClean="0">
                <a:solidFill>
                  <a:srgbClr val="0070C0"/>
                </a:solidFill>
              </a:rPr>
              <a:t>fihi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rizqi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           expand my sustenance during it,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571480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أَسْتَغْفِرُ ٱللَّهَ ٱلَّذِي لاَ إِلٰهَ إِلاَّ هُوَ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09522" y="2967335"/>
            <a:ext cx="115729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astaghfiru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allaha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alladhi</a:t>
            </a:r>
            <a:r>
              <a:rPr lang="en-US" sz="4000" i="1" dirty="0" smtClean="0">
                <a:solidFill>
                  <a:srgbClr val="0070C0"/>
                </a:solidFill>
              </a:rPr>
              <a:t> la </a:t>
            </a:r>
            <a:r>
              <a:rPr lang="en-US" sz="4000" i="1" dirty="0" err="1" smtClean="0">
                <a:solidFill>
                  <a:srgbClr val="0070C0"/>
                </a:solidFill>
              </a:rPr>
              <a:t>ilaha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illa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huwa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I implore for Allah’s forgiveness save Whom there is no god,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785794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ٱلْحَيُّ ٱلقَيُّومُ ٱلْحَلِيمُ ٱلْعَظِيمُ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523836" y="2967335"/>
            <a:ext cx="1107289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alhayyu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alqayyumu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alhalimu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al`azimu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the Ever-living, the Self-Subsistent, the Indulgent, the All-great,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785794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ٱلْكَرِيمُ ٱلْغَفَّارُ لِلذَّنْبِ ٱلْعَظِيمِ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523836" y="3105835"/>
            <a:ext cx="116681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alkarimu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alghaffaru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lildhdhanbi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al`azimi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the Noble, the forgiver of fatal sins,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500042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وَأَتُوبُ إِلَيْهِ</a:t>
            </a:r>
            <a:endParaRPr lang="en-US" sz="8800" dirty="0"/>
          </a:p>
        </p:txBody>
      </p:sp>
      <p:sp>
        <p:nvSpPr>
          <p:cNvPr id="5" name="Rectangle 4"/>
          <p:cNvSpPr/>
          <p:nvPr/>
        </p:nvSpPr>
        <p:spPr>
          <a:xfrm>
            <a:off x="3048000" y="3105835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atubu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ilayhi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and I repent before Him.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785794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أَسْتَغْفِرُ ٱللَّهَ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666712" y="3071810"/>
            <a:ext cx="106442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  </a:t>
            </a:r>
            <a:r>
              <a:rPr lang="en-US" sz="4000" i="1" dirty="0" err="1" smtClean="0">
                <a:solidFill>
                  <a:srgbClr val="0070C0"/>
                </a:solidFill>
              </a:rPr>
              <a:t>astaghfiru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allaha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I implore for Allah’s forgiveness.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785794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إِنَّ ٱللَّهَ كَانَ غَفُوراً رَحِيماً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80960" y="3105835"/>
            <a:ext cx="109300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4000" i="1" dirty="0" smtClean="0">
                <a:solidFill>
                  <a:srgbClr val="0070C0"/>
                </a:solidFill>
              </a:rPr>
              <a:t>inna allaha kana ghafuran rahiman</a:t>
            </a:r>
          </a:p>
          <a:p>
            <a:pPr algn="ctr"/>
            <a:endParaRPr lang="sv-SE" sz="4000" dirty="0" smtClean="0">
              <a:solidFill>
                <a:srgbClr val="0070C0"/>
              </a:solidFill>
            </a:endParaRPr>
          </a:p>
          <a:p>
            <a:pPr algn="ctr"/>
            <a:r>
              <a:rPr lang="sv-SE" sz="4000" dirty="0" smtClean="0">
                <a:solidFill>
                  <a:srgbClr val="0070C0"/>
                </a:solidFill>
              </a:rPr>
              <a:t>Allah is verily Forgiver, Merciful.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285860"/>
            <a:ext cx="12025354" cy="1470025"/>
          </a:xfrm>
        </p:spPr>
        <p:txBody>
          <a:bodyPr/>
          <a:lstStyle/>
          <a:p>
            <a:r>
              <a:rPr lang="ar-AE" sz="7200" dirty="0" smtClean="0"/>
              <a:t/>
            </a:r>
            <a:br>
              <a:rPr lang="ar-AE" sz="7200" dirty="0" smtClean="0"/>
            </a:br>
            <a:r>
              <a:rPr lang="ar-AE" sz="7200" dirty="0" smtClean="0"/>
              <a:t>اَللَّهُمَّ إِنِّي أَسْأَلُكَ أَنْ تُصَلِّيَ عَلَىٰ مُحَمَّدٍ وَآلِ مُحَمَّدٍ</a:t>
            </a:r>
            <a:endParaRPr lang="en-US" sz="7200" dirty="0"/>
          </a:p>
        </p:txBody>
      </p:sp>
      <p:sp>
        <p:nvSpPr>
          <p:cNvPr id="4" name="Rectangle 3"/>
          <p:cNvSpPr/>
          <p:nvPr/>
        </p:nvSpPr>
        <p:spPr>
          <a:xfrm>
            <a:off x="3738546" y="785794"/>
            <a:ext cx="54318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You may then keep on, saying: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8084" y="3857628"/>
            <a:ext cx="116443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i="1" dirty="0" err="1" smtClean="0">
                <a:solidFill>
                  <a:srgbClr val="0070C0"/>
                </a:solidFill>
              </a:rPr>
              <a:t>allahumma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inni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as'aluka</a:t>
            </a:r>
            <a:r>
              <a:rPr lang="en-US" sz="3600" i="1" dirty="0" smtClean="0">
                <a:solidFill>
                  <a:srgbClr val="0070C0"/>
                </a:solidFill>
              </a:rPr>
              <a:t> an </a:t>
            </a:r>
            <a:r>
              <a:rPr lang="en-US" sz="3600" i="1" dirty="0" err="1" smtClean="0">
                <a:solidFill>
                  <a:srgbClr val="0070C0"/>
                </a:solidFill>
              </a:rPr>
              <a:t>tusalliya</a:t>
            </a:r>
            <a:r>
              <a:rPr lang="en-US" sz="3600" i="1" dirty="0" smtClean="0">
                <a:solidFill>
                  <a:srgbClr val="0070C0"/>
                </a:solidFill>
              </a:rPr>
              <a:t> `ala </a:t>
            </a:r>
            <a:r>
              <a:rPr lang="en-US" sz="3600" i="1" dirty="0" err="1" smtClean="0">
                <a:solidFill>
                  <a:srgbClr val="0070C0"/>
                </a:solidFill>
              </a:rPr>
              <a:t>muhammadin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wa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ali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muhammadin</a:t>
            </a:r>
            <a:endParaRPr lang="en-US" sz="3600" i="1" dirty="0" smtClean="0">
              <a:solidFill>
                <a:srgbClr val="0070C0"/>
              </a:solidFill>
            </a:endParaRPr>
          </a:p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O Allah, I beseech You to send blessings to Muhammad and the Household of Muhammad,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428604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وَأَنْ تَجْعَلَ فِيمَا تَقْضِي وَتُقَدِّرُ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666712" y="3105835"/>
            <a:ext cx="110728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an </a:t>
            </a:r>
            <a:r>
              <a:rPr lang="en-US" sz="4000" i="1" dirty="0" err="1" smtClean="0">
                <a:solidFill>
                  <a:srgbClr val="0070C0"/>
                </a:solidFill>
              </a:rPr>
              <a:t>taj`ala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fima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taqdi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tuqaddiru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to decide within the decisions that You make,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785794"/>
            <a:ext cx="12025354" cy="1470025"/>
          </a:xfrm>
        </p:spPr>
        <p:txBody>
          <a:bodyPr/>
          <a:lstStyle/>
          <a:p>
            <a:r>
              <a:rPr lang="ar-AE" sz="8000" dirty="0" smtClean="0"/>
              <a:t/>
            </a:r>
            <a:br>
              <a:rPr lang="ar-AE" sz="8000" dirty="0" smtClean="0"/>
            </a:br>
            <a:r>
              <a:rPr lang="ar-AE" sz="8000" dirty="0" smtClean="0"/>
              <a:t>مِنَ ٱلأَمْرِ ٱلْعَظِيمِ ٱلْمَحْتُومِ فِي لَيْلَةِ ٱلْقَدْرِ</a:t>
            </a:r>
            <a:endParaRPr lang="en-US" sz="8000" dirty="0"/>
          </a:p>
        </p:txBody>
      </p:sp>
      <p:sp>
        <p:nvSpPr>
          <p:cNvPr id="4" name="Rectangle 3"/>
          <p:cNvSpPr/>
          <p:nvPr/>
        </p:nvSpPr>
        <p:spPr>
          <a:xfrm>
            <a:off x="452398" y="3105835"/>
            <a:ext cx="114300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70C0"/>
                </a:solidFill>
              </a:rPr>
              <a:t>min al-</a:t>
            </a:r>
            <a:r>
              <a:rPr lang="en-US" sz="4000" i="1" dirty="0" err="1" smtClean="0">
                <a:solidFill>
                  <a:srgbClr val="0070C0"/>
                </a:solidFill>
              </a:rPr>
              <a:t>amri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al`azimi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almahtumi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laylati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alqadri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from the great, inevitable affair at the Destiny Night,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785794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مِنَ ٱلْقَضَاءِ ٱلَّذِي لاَ يُرَدُّ وَلاَ يُبَدَّلُ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0" y="3105835"/>
            <a:ext cx="1219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70C0"/>
                </a:solidFill>
              </a:rPr>
              <a:t>min </a:t>
            </a:r>
            <a:r>
              <a:rPr lang="en-US" sz="4000" i="1" dirty="0" err="1" smtClean="0">
                <a:solidFill>
                  <a:srgbClr val="0070C0"/>
                </a:solidFill>
              </a:rPr>
              <a:t>alqada'i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alladhi</a:t>
            </a:r>
            <a:r>
              <a:rPr lang="en-US" sz="4000" i="1" dirty="0" smtClean="0">
                <a:solidFill>
                  <a:srgbClr val="0070C0"/>
                </a:solidFill>
              </a:rPr>
              <a:t> la </a:t>
            </a:r>
            <a:r>
              <a:rPr lang="en-US" sz="4000" i="1" dirty="0" err="1" smtClean="0">
                <a:solidFill>
                  <a:srgbClr val="0070C0"/>
                </a:solidFill>
              </a:rPr>
              <a:t>yuraddu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la </a:t>
            </a:r>
            <a:r>
              <a:rPr lang="en-US" sz="4000" i="1" dirty="0" err="1" smtClean="0">
                <a:solidFill>
                  <a:srgbClr val="0070C0"/>
                </a:solidFill>
              </a:rPr>
              <a:t>yubaddalu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within the decision that is neither rejected nor altered,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52464" y="1000108"/>
            <a:ext cx="10363200" cy="1470025"/>
          </a:xfrm>
        </p:spPr>
        <p:txBody>
          <a:bodyPr/>
          <a:lstStyle/>
          <a:p>
            <a:r>
              <a:rPr lang="ar-AE" sz="8800" dirty="0" smtClean="0"/>
              <a:t>وَٱكْفِنِي فِيهِ مَا أَهَمَّنِي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80960" y="3105835"/>
            <a:ext cx="118110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smtClean="0">
                <a:solidFill>
                  <a:srgbClr val="0070C0"/>
                </a:solidFill>
              </a:rPr>
              <a:t>       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wakfini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fihi</a:t>
            </a:r>
            <a:r>
              <a:rPr lang="en-US" sz="4000" i="1" dirty="0" smtClean="0">
                <a:solidFill>
                  <a:srgbClr val="0070C0"/>
                </a:solidFill>
              </a:rPr>
              <a:t> ma </a:t>
            </a:r>
            <a:r>
              <a:rPr lang="en-US" sz="4000" i="1" dirty="0" err="1" smtClean="0">
                <a:solidFill>
                  <a:srgbClr val="0070C0"/>
                </a:solidFill>
              </a:rPr>
              <a:t>ahammani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save me from whatever aggrieves me during it,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785794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أَنْ تَكْتُبَنِي مِنْ حُجَّاجِ بَيْتِكَ ٱلْحَرَامِ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452398" y="3105835"/>
            <a:ext cx="1150151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70C0"/>
                </a:solidFill>
              </a:rPr>
              <a:t>an </a:t>
            </a:r>
            <a:r>
              <a:rPr lang="en-US" sz="4000" i="1" dirty="0" err="1" smtClean="0">
                <a:solidFill>
                  <a:srgbClr val="0070C0"/>
                </a:solidFill>
              </a:rPr>
              <a:t>taktubani</a:t>
            </a:r>
            <a:r>
              <a:rPr lang="en-US" sz="4000" i="1" dirty="0" smtClean="0">
                <a:solidFill>
                  <a:srgbClr val="0070C0"/>
                </a:solidFill>
              </a:rPr>
              <a:t> min </a:t>
            </a:r>
            <a:r>
              <a:rPr lang="en-US" sz="4000" i="1" dirty="0" err="1" smtClean="0">
                <a:solidFill>
                  <a:srgbClr val="0070C0"/>
                </a:solidFill>
              </a:rPr>
              <a:t>hujjaji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baytika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alharami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to write my name with the pilgrims of Your Holy House,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785794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ٱلْمَبْرُورِ حَجُّهُمْ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048000" y="3105835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almabruri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hajjuhum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whose Hajj is admitted,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785794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ٱلْمَشْكُورِ سَعْيُهُمْ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1309654" y="3105835"/>
            <a:ext cx="94298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almashkuri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sa`yuhum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whose efforts are praiseworthy,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785794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ٱلْمَغْفُورِ ذُنُوبُهُمْ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048000" y="3105835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almaghfuri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dhunubuhum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whose sins are forgiven,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785794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ٱلْمُكَفَّرِ عَنْهُمْ سَيِّئَاتُهُمْ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0" y="3105835"/>
            <a:ext cx="1219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almukaffari</a:t>
            </a:r>
            <a:r>
              <a:rPr lang="en-US" sz="4000" i="1" dirty="0" smtClean="0">
                <a:solidFill>
                  <a:srgbClr val="0070C0"/>
                </a:solidFill>
              </a:rPr>
              <a:t> `</a:t>
            </a:r>
            <a:r>
              <a:rPr lang="en-US" sz="4000" i="1" dirty="0" err="1" smtClean="0">
                <a:solidFill>
                  <a:srgbClr val="0070C0"/>
                </a:solidFill>
              </a:rPr>
              <a:t>anhum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sayyi'atuhum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and whose offenses are pardoned,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785794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وَأَنْ تَجْعَلَ فِيمَا تَقْضِي وَتُقَدِّرُ أَنْ تُطِيلَ عُمْرِي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238084" y="3357562"/>
            <a:ext cx="119539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an </a:t>
            </a:r>
            <a:r>
              <a:rPr lang="en-US" sz="4000" i="1" dirty="0" err="1" smtClean="0">
                <a:solidFill>
                  <a:srgbClr val="0070C0"/>
                </a:solidFill>
              </a:rPr>
              <a:t>taj`ala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fima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taqdi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tuqaddiru</a:t>
            </a:r>
            <a:r>
              <a:rPr lang="en-US" sz="4000" i="1" dirty="0" smtClean="0">
                <a:solidFill>
                  <a:srgbClr val="0070C0"/>
                </a:solidFill>
              </a:rPr>
              <a:t> an </a:t>
            </a:r>
            <a:r>
              <a:rPr lang="en-US" sz="4000" i="1" dirty="0" err="1" smtClean="0">
                <a:solidFill>
                  <a:srgbClr val="0070C0"/>
                </a:solidFill>
              </a:rPr>
              <a:t>tutila</a:t>
            </a:r>
            <a:r>
              <a:rPr lang="en-US" sz="4000" i="1" dirty="0" smtClean="0">
                <a:solidFill>
                  <a:srgbClr val="0070C0"/>
                </a:solidFill>
              </a:rPr>
              <a:t> `</a:t>
            </a:r>
            <a:r>
              <a:rPr lang="en-US" sz="4000" i="1" dirty="0" err="1" smtClean="0">
                <a:solidFill>
                  <a:srgbClr val="0070C0"/>
                </a:solidFill>
              </a:rPr>
              <a:t>umri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to decide among the decisions that You make to grant me long lifetime,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785794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وَتُوَسِّعَ رِزْقِي</a:t>
            </a:r>
            <a:br>
              <a:rPr lang="ar-AE" sz="8800" dirty="0" smtClean="0"/>
            </a:b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238084" y="3357562"/>
            <a:ext cx="119539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0" y="3105835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tuwassi`a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rizqi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expand my sustenance,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785794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وَتُؤَدِّيَ عَنِّي أَمَانَتِي وَدَيْنِي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238084" y="3357562"/>
            <a:ext cx="119539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105835"/>
            <a:ext cx="1219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tu'addiya</a:t>
            </a:r>
            <a:r>
              <a:rPr lang="en-US" sz="4000" i="1" dirty="0" smtClean="0">
                <a:solidFill>
                  <a:srgbClr val="0070C0"/>
                </a:solidFill>
              </a:rPr>
              <a:t> `</a:t>
            </a:r>
            <a:r>
              <a:rPr lang="en-US" sz="4000" i="1" dirty="0" err="1" smtClean="0">
                <a:solidFill>
                  <a:srgbClr val="0070C0"/>
                </a:solidFill>
              </a:rPr>
              <a:t>anni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amanati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dayni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help me fulfill my trusts and settle my debts,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785794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آمِينَ رَبَّ ٱلعَالَمِينَ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238084" y="3357562"/>
            <a:ext cx="119539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9588" y="3105835"/>
            <a:ext cx="110014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amina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rabba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al`alamina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and respond to me, O Lord of the worlds.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928670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اَللَّهُمَّ ٱجْعَلْ لِي مِنْ أَمْرِي فَرَجاً وَمَخْرَجاً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238084" y="3357562"/>
            <a:ext cx="119539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500438"/>
            <a:ext cx="1219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allahumma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ij`al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li</a:t>
            </a:r>
            <a:r>
              <a:rPr lang="en-US" sz="4000" i="1" dirty="0" smtClean="0">
                <a:solidFill>
                  <a:srgbClr val="0070C0"/>
                </a:solidFill>
              </a:rPr>
              <a:t> min </a:t>
            </a:r>
            <a:r>
              <a:rPr lang="en-US" sz="4000" i="1" dirty="0" err="1" smtClean="0">
                <a:solidFill>
                  <a:srgbClr val="0070C0"/>
                </a:solidFill>
              </a:rPr>
              <a:t>amri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farajan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makhrajan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O Allah, (please do) make for me relief and an outlet,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023902" y="1357298"/>
            <a:ext cx="10363200" cy="1470025"/>
          </a:xfrm>
        </p:spPr>
        <p:txBody>
          <a:bodyPr/>
          <a:lstStyle/>
          <a:p>
            <a:r>
              <a:rPr lang="ar-AE" sz="8800" dirty="0" smtClean="0"/>
              <a:t>وَٱسْتَجِبْ فِيهِ دُعَائِي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09522" y="3105835"/>
            <a:ext cx="110014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  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wastajib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fihi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du`a'I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         respond to my prayers during it,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857232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وَٱرْزُقْنِي مِنْ حَيْثُ أَحْتَسِبُ وَمِنْ حَيْثُ لاَ أَحْتَسِبُ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238084" y="3357562"/>
            <a:ext cx="119539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8084" y="3286124"/>
            <a:ext cx="1195391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warzuqni</a:t>
            </a:r>
            <a:r>
              <a:rPr lang="en-US" sz="4000" i="1" dirty="0" smtClean="0">
                <a:solidFill>
                  <a:srgbClr val="0070C0"/>
                </a:solidFill>
              </a:rPr>
              <a:t> min </a:t>
            </a:r>
            <a:r>
              <a:rPr lang="en-US" sz="4000" i="1" dirty="0" err="1" smtClean="0">
                <a:solidFill>
                  <a:srgbClr val="0070C0"/>
                </a:solidFill>
              </a:rPr>
              <a:t>haythu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ahtasibu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min </a:t>
            </a:r>
            <a:r>
              <a:rPr lang="en-US" sz="4000" i="1" dirty="0" err="1" smtClean="0">
                <a:solidFill>
                  <a:srgbClr val="0070C0"/>
                </a:solidFill>
              </a:rPr>
              <a:t>haythu</a:t>
            </a:r>
            <a:r>
              <a:rPr lang="en-US" sz="4000" i="1" dirty="0" smtClean="0">
                <a:solidFill>
                  <a:srgbClr val="0070C0"/>
                </a:solidFill>
              </a:rPr>
              <a:t> la </a:t>
            </a:r>
            <a:r>
              <a:rPr lang="en-US" sz="4000" i="1" dirty="0" err="1" smtClean="0">
                <a:solidFill>
                  <a:srgbClr val="0070C0"/>
                </a:solidFill>
              </a:rPr>
              <a:t>ahtasibu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provide for me from whence I expect and from whence I do not expect,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785794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وَٱحْرُسْنِي مِنْ حَيْثُ أَحْتَرِسُ وَمِنْ حَيْثُ لاَ أَحْتَرِسُ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238084" y="3357562"/>
            <a:ext cx="119539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286124"/>
            <a:ext cx="1221589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wahrusni</a:t>
            </a:r>
            <a:r>
              <a:rPr lang="en-US" sz="4000" i="1" dirty="0" smtClean="0">
                <a:solidFill>
                  <a:srgbClr val="0070C0"/>
                </a:solidFill>
              </a:rPr>
              <a:t> min </a:t>
            </a:r>
            <a:r>
              <a:rPr lang="en-US" sz="4000" i="1" dirty="0" err="1" smtClean="0">
                <a:solidFill>
                  <a:srgbClr val="0070C0"/>
                </a:solidFill>
              </a:rPr>
              <a:t>haythu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ahtarisu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min </a:t>
            </a:r>
            <a:r>
              <a:rPr lang="en-US" sz="4000" i="1" dirty="0" err="1" smtClean="0">
                <a:solidFill>
                  <a:srgbClr val="0070C0"/>
                </a:solidFill>
              </a:rPr>
              <a:t>haythu</a:t>
            </a:r>
            <a:r>
              <a:rPr lang="en-US" sz="4000" i="1" dirty="0" smtClean="0">
                <a:solidFill>
                  <a:srgbClr val="0070C0"/>
                </a:solidFill>
              </a:rPr>
              <a:t> la </a:t>
            </a:r>
            <a:r>
              <a:rPr lang="en-US" sz="4000" i="1" dirty="0" err="1" smtClean="0">
                <a:solidFill>
                  <a:srgbClr val="0070C0"/>
                </a:solidFill>
              </a:rPr>
              <a:t>ahtarisu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guard me from when I take precautions and from whence I do not take precautions,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785794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وَصَلِّ عَلَىٰ مُحَمَّدٍ وَآلِ مُحَمَّدٍ وَسَلِّمْ كَثِيراً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238084" y="3357562"/>
            <a:ext cx="119539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500438"/>
            <a:ext cx="1188247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i="1" dirty="0" err="1" smtClean="0">
                <a:solidFill>
                  <a:srgbClr val="0070C0"/>
                </a:solidFill>
              </a:rPr>
              <a:t>wa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salli</a:t>
            </a:r>
            <a:r>
              <a:rPr lang="en-US" sz="3600" i="1" dirty="0" smtClean="0">
                <a:solidFill>
                  <a:srgbClr val="0070C0"/>
                </a:solidFill>
              </a:rPr>
              <a:t> `ala </a:t>
            </a:r>
            <a:r>
              <a:rPr lang="en-US" sz="3600" i="1" dirty="0" err="1" smtClean="0">
                <a:solidFill>
                  <a:srgbClr val="0070C0"/>
                </a:solidFill>
              </a:rPr>
              <a:t>muhammadin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wa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ali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muhammadin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wa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sallim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kathiran</a:t>
            </a:r>
            <a:endParaRPr lang="en-US" sz="3600" i="1" dirty="0" smtClean="0">
              <a:solidFill>
                <a:srgbClr val="0070C0"/>
              </a:solidFill>
            </a:endParaRPr>
          </a:p>
          <a:p>
            <a:pPr algn="ctr"/>
            <a:endParaRPr lang="en-US" sz="3600" dirty="0" smtClean="0">
              <a:solidFill>
                <a:srgbClr val="0070C0"/>
              </a:solidFill>
            </a:endParaRPr>
          </a:p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and send plentiful blessings and benedictions to Muhammad and the Household of Muhammad.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785794"/>
            <a:ext cx="12025354" cy="1470025"/>
          </a:xfrm>
        </p:spPr>
        <p:txBody>
          <a:bodyPr/>
          <a:lstStyle/>
          <a:p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238084" y="2643182"/>
            <a:ext cx="119539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</a:rPr>
              <a:t>References</a:t>
            </a:r>
          </a:p>
          <a:p>
            <a:pPr algn="ctr"/>
            <a:r>
              <a:rPr lang="en-US" sz="4000" b="1" dirty="0" err="1" smtClean="0">
                <a:solidFill>
                  <a:srgbClr val="0070C0"/>
                </a:solidFill>
              </a:rPr>
              <a:t>Muqnicah</a:t>
            </a:r>
            <a:r>
              <a:rPr lang="en-US" sz="4000" b="1" dirty="0" smtClean="0">
                <a:solidFill>
                  <a:srgbClr val="0070C0"/>
                </a:solidFill>
              </a:rPr>
              <a:t>, 332-341. </a:t>
            </a:r>
            <a:r>
              <a:rPr lang="en-US" sz="4000" b="1" dirty="0" err="1" smtClean="0">
                <a:solidFill>
                  <a:srgbClr val="0070C0"/>
                </a:solidFill>
              </a:rPr>
              <a:t>Tusi’s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Misbah</a:t>
            </a:r>
            <a:r>
              <a:rPr lang="en-US" sz="4000" b="1" dirty="0" smtClean="0">
                <a:solidFill>
                  <a:srgbClr val="0070C0"/>
                </a:solidFill>
              </a:rPr>
              <a:t>. 610-616. </a:t>
            </a:r>
            <a:r>
              <a:rPr lang="en-US" sz="4000" b="1" dirty="0" err="1" smtClean="0">
                <a:solidFill>
                  <a:srgbClr val="0070C0"/>
                </a:solidFill>
              </a:rPr>
              <a:t>Tahdhib</a:t>
            </a:r>
            <a:r>
              <a:rPr lang="en-US" sz="4000" b="1" dirty="0" smtClean="0">
                <a:solidFill>
                  <a:srgbClr val="0070C0"/>
                </a:solidFill>
              </a:rPr>
              <a:t>, iii, 111, </a:t>
            </a:r>
            <a:r>
              <a:rPr lang="en-US" sz="4000" b="1" dirty="0" err="1" smtClean="0">
                <a:solidFill>
                  <a:srgbClr val="0070C0"/>
                </a:solidFill>
              </a:rPr>
              <a:t>Iqbal</a:t>
            </a:r>
            <a:r>
              <a:rPr lang="en-US" sz="4000" b="1" dirty="0" smtClean="0">
                <a:solidFill>
                  <a:srgbClr val="0070C0"/>
                </a:solidFill>
              </a:rPr>
              <a:t>, 89-93. </a:t>
            </a:r>
            <a:r>
              <a:rPr lang="en-US" sz="4000" b="1" dirty="0" err="1" smtClean="0">
                <a:solidFill>
                  <a:srgbClr val="0070C0"/>
                </a:solidFill>
              </a:rPr>
              <a:t>Kafcami’s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Misbah</a:t>
            </a:r>
            <a:r>
              <a:rPr lang="en-US" sz="4000" b="1" dirty="0" smtClean="0">
                <a:solidFill>
                  <a:srgbClr val="0070C0"/>
                </a:solidFill>
              </a:rPr>
              <a:t>, 618. </a:t>
            </a:r>
            <a:r>
              <a:rPr lang="en-US" sz="4000" b="1" dirty="0" err="1" smtClean="0">
                <a:solidFill>
                  <a:srgbClr val="0070C0"/>
                </a:solidFill>
              </a:rPr>
              <a:t>Balad</a:t>
            </a:r>
            <a:r>
              <a:rPr lang="en-US" sz="4000" b="1" dirty="0" smtClean="0">
                <a:solidFill>
                  <a:srgbClr val="0070C0"/>
                </a:solidFill>
              </a:rPr>
              <a:t>, 223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ChangeArrowheads="1"/>
          </p:cNvSpPr>
          <p:nvPr/>
        </p:nvSpPr>
        <p:spPr bwMode="auto">
          <a:xfrm>
            <a:off x="1905000" y="1333994"/>
            <a:ext cx="7993062" cy="484632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9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1981200" y="3264783"/>
            <a:ext cx="7772400" cy="1097280"/>
          </a:xfrm>
        </p:spPr>
        <p:txBody>
          <a:bodyPr/>
          <a:lstStyle/>
          <a:p>
            <a:pPr eaLnBrk="1" hangingPunct="1"/>
            <a:r>
              <a:rPr lang="en-US" sz="6000" b="1">
                <a:solidFill>
                  <a:srgbClr val="FFFF00"/>
                </a:solidFill>
              </a:rPr>
              <a:t>Please recite  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Sūrat al-Fātiḥah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for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ALL MARHUMEEN</a:t>
            </a:r>
            <a:br>
              <a:rPr lang="en-US" sz="6000" b="1">
                <a:solidFill>
                  <a:srgbClr val="FFFF00"/>
                </a:solidFill>
              </a:rPr>
            </a:br>
            <a:endParaRPr lang="en-GB" sz="6000" b="1">
              <a:solidFill>
                <a:srgbClr val="FFFF00"/>
              </a:solidFill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131" y="5511011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398587" y="5998458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7EBD7B7C-5C5A-4D02-8C94-5601E5676D8B}"/>
              </a:ext>
            </a:extLst>
          </p:cNvPr>
          <p:cNvSpPr txBox="1"/>
          <p:nvPr/>
        </p:nvSpPr>
        <p:spPr>
          <a:xfrm>
            <a:off x="7128705" y="468868"/>
            <a:ext cx="201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Manajat Shakeen</a:t>
            </a:r>
          </a:p>
        </p:txBody>
      </p:sp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52464" y="1643050"/>
            <a:ext cx="10363200" cy="1470025"/>
          </a:xfrm>
        </p:spPr>
        <p:txBody>
          <a:bodyPr/>
          <a:lstStyle/>
          <a:p>
            <a:r>
              <a:rPr lang="ar-AE" sz="8800" dirty="0" smtClean="0"/>
              <a:t>وَبَلِّغْنِي فِيهِ رَجَائِي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1452530" y="3105835"/>
            <a:ext cx="92869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ballighni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fihi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raja'I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and make me attain my hope during it.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81026" y="1571612"/>
            <a:ext cx="10363200" cy="1470025"/>
          </a:xfrm>
        </p:spPr>
        <p:txBody>
          <a:bodyPr/>
          <a:lstStyle/>
          <a:p>
            <a:r>
              <a:rPr lang="ar-AE" sz="8000" dirty="0" smtClean="0"/>
              <a:t>اَللَّهُمَّ صَلِّ عَلَىٰ مُحَمَّدٍ وَآلِ مُحَمَّدٍ</a:t>
            </a:r>
            <a:endParaRPr lang="en-US" sz="8000" dirty="0"/>
          </a:p>
        </p:txBody>
      </p:sp>
      <p:sp>
        <p:nvSpPr>
          <p:cNvPr id="4" name="Rectangle 3"/>
          <p:cNvSpPr/>
          <p:nvPr/>
        </p:nvSpPr>
        <p:spPr>
          <a:xfrm>
            <a:off x="595274" y="2967335"/>
            <a:ext cx="1093001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err="1" smtClean="0">
                <a:solidFill>
                  <a:srgbClr val="0070C0"/>
                </a:solidFill>
              </a:rPr>
              <a:t>allahumma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salli</a:t>
            </a:r>
            <a:r>
              <a:rPr lang="en-US" sz="4000" i="1" dirty="0" smtClean="0">
                <a:solidFill>
                  <a:srgbClr val="0070C0"/>
                </a:solidFill>
              </a:rPr>
              <a:t> `ala </a:t>
            </a:r>
            <a:r>
              <a:rPr lang="en-US" sz="4000" i="1" dirty="0" err="1" smtClean="0">
                <a:solidFill>
                  <a:srgbClr val="0070C0"/>
                </a:solidFill>
              </a:rPr>
              <a:t>muhammadin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muhammadin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O Allah, (please do) bless Muhammad and the Household of Muhammad,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52464" y="1500174"/>
            <a:ext cx="10363200" cy="1470025"/>
          </a:xfrm>
        </p:spPr>
        <p:txBody>
          <a:bodyPr/>
          <a:lstStyle/>
          <a:p>
            <a:r>
              <a:rPr lang="ar-AE" sz="8800" dirty="0" smtClean="0"/>
              <a:t>وَأَذْهِبْ عَنِّي فِيهِ ٱلنُّعَاسَ وَٱلْكَسَلَ وَٱلسَّأْمَةَ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809588" y="3500438"/>
            <a:ext cx="1138241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adhhib</a:t>
            </a:r>
            <a:r>
              <a:rPr lang="en-US" sz="4000" i="1" dirty="0" smtClean="0">
                <a:solidFill>
                  <a:srgbClr val="0070C0"/>
                </a:solidFill>
              </a:rPr>
              <a:t> `</a:t>
            </a:r>
            <a:r>
              <a:rPr lang="en-US" sz="4000" i="1" dirty="0" err="1" smtClean="0">
                <a:solidFill>
                  <a:srgbClr val="0070C0"/>
                </a:solidFill>
              </a:rPr>
              <a:t>anni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fihi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alnnu`asa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walkasala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walssa'mata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remove from me during it drowsiness, lethargy, laziness,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881026" y="1857364"/>
            <a:ext cx="10363200" cy="1470025"/>
          </a:xfrm>
        </p:spPr>
        <p:txBody>
          <a:bodyPr/>
          <a:lstStyle/>
          <a:p>
            <a:r>
              <a:rPr lang="en-US" sz="8800" dirty="0" smtClean="0">
                <a:cs typeface="Arabic Typesetting"/>
              </a:rPr>
              <a:t/>
            </a:r>
            <a:br>
              <a:rPr lang="en-US" sz="8800" dirty="0" smtClean="0">
                <a:cs typeface="Arabic Typesetting"/>
              </a:rPr>
            </a:br>
            <a:r>
              <a:rPr lang="ar-AE" sz="8800" dirty="0" smtClean="0">
                <a:cs typeface="Arabic Typesetting"/>
              </a:rPr>
              <a:t>اَللَّهُمَّ هٰذَا شَهْرُ رَمَضَان</a:t>
            </a:r>
            <a:r>
              <a:rPr lang="ar-AE" dirty="0" smtClean="0"/>
              <a:t>َ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err="1" smtClean="0">
                <a:solidFill>
                  <a:srgbClr val="0070C0"/>
                </a:solidFill>
              </a:rPr>
              <a:t>allahumma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hadha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shahru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ramadan</a:t>
            </a:r>
            <a:r>
              <a:rPr lang="en-US" i="1" dirty="0" smtClean="0">
                <a:solidFill>
                  <a:srgbClr val="0070C0"/>
                </a:solidFill>
              </a:rPr>
              <a:t/>
            </a:r>
            <a:br>
              <a:rPr lang="en-US" i="1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O Allah, this is the month of Ramadan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52464" y="1643050"/>
            <a:ext cx="10363200" cy="1470025"/>
          </a:xfrm>
        </p:spPr>
        <p:txBody>
          <a:bodyPr/>
          <a:lstStyle/>
          <a:p>
            <a:r>
              <a:rPr lang="ar-AE" sz="8800" dirty="0" smtClean="0"/>
              <a:t>وَٱلْفَتْرَةَ وَٱلْقَسْوَةَ وَٱلْغَفْلَةَ وَٱلْغِرَّةَ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0" y="2967335"/>
            <a:ext cx="12192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i="1" dirty="0" smtClean="0">
                <a:solidFill>
                  <a:srgbClr val="0070C0"/>
                </a:solidFill>
              </a:rPr>
              <a:t>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walfatrata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walqaswata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walghaflata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walghirrata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   weariness, hardheartedness, inattentiveness, and</a:t>
            </a: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   carelessness.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52464" y="1142984"/>
            <a:ext cx="10363200" cy="1470025"/>
          </a:xfrm>
        </p:spPr>
        <p:txBody>
          <a:bodyPr/>
          <a:lstStyle/>
          <a:p>
            <a:r>
              <a:rPr lang="ar-AE" sz="8800" dirty="0" smtClean="0"/>
              <a:t>وَجَنِّبْنِي فِيهِ ٱلْعِلَلَ وَٱلأَسْقَامَ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0" y="2928934"/>
            <a:ext cx="1245398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70C0"/>
                </a:solidFill>
              </a:rPr>
              <a:t>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jannibni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fihi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al`ilala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wal-asqama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  Put aside from me during it illnesses,</a:t>
            </a: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  sicknesses,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81026" y="1428736"/>
            <a:ext cx="10363200" cy="1470025"/>
          </a:xfrm>
        </p:spPr>
        <p:txBody>
          <a:bodyPr/>
          <a:lstStyle/>
          <a:p>
            <a:r>
              <a:rPr lang="ar-AE" sz="8800" dirty="0" smtClean="0"/>
              <a:t>وَٱلْهُمُومَ وَٱلأَحْزَانَ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048000" y="3105835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walhumuma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wal-ahzana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grievances, sorrows,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81026" y="1571612"/>
            <a:ext cx="10363200" cy="1470025"/>
          </a:xfrm>
        </p:spPr>
        <p:txBody>
          <a:bodyPr/>
          <a:lstStyle/>
          <a:p>
            <a:r>
              <a:rPr lang="ar-AE" sz="8800" dirty="0" smtClean="0"/>
              <a:t>وَٱلأَعْرَاضَ وَٱلأَمْرَاضَ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048000" y="3105835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wal-a`rada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wal-amrada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ailments, diseases,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81026" y="1500174"/>
            <a:ext cx="10363200" cy="1470025"/>
          </a:xfrm>
        </p:spPr>
        <p:txBody>
          <a:bodyPr/>
          <a:lstStyle/>
          <a:p>
            <a:r>
              <a:rPr lang="ar-AE" sz="8800" dirty="0" smtClean="0"/>
              <a:t>وَٱلْخَطَايَا وَٱلذُّنُوبَ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2452662" y="3286124"/>
            <a:ext cx="74057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walkhataya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waldhdhunuba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wrongdoings, and sins.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52464" y="1714488"/>
            <a:ext cx="10363200" cy="1470025"/>
          </a:xfrm>
        </p:spPr>
        <p:txBody>
          <a:bodyPr/>
          <a:lstStyle/>
          <a:p>
            <a:r>
              <a:rPr lang="ar-AE" sz="8800" dirty="0" smtClean="0"/>
              <a:t>وَٱصْرِفْ عَنِّي فِيهِ ٱلسُّوءَ وَٱلْفَحْشَاءَ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809588" y="3105835"/>
            <a:ext cx="111443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wasrif</a:t>
            </a:r>
            <a:r>
              <a:rPr lang="en-US" sz="4000" i="1" dirty="0" smtClean="0">
                <a:solidFill>
                  <a:srgbClr val="0070C0"/>
                </a:solidFill>
              </a:rPr>
              <a:t> `</a:t>
            </a:r>
            <a:r>
              <a:rPr lang="en-US" sz="4000" i="1" dirty="0" err="1" smtClean="0">
                <a:solidFill>
                  <a:srgbClr val="0070C0"/>
                </a:solidFill>
              </a:rPr>
              <a:t>anni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fihi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alssu'a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walfahsha'a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Send away from me during it evil, indecency,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81026" y="1357298"/>
            <a:ext cx="10363200" cy="1470025"/>
          </a:xfrm>
        </p:spPr>
        <p:txBody>
          <a:bodyPr/>
          <a:lstStyle/>
          <a:p>
            <a:r>
              <a:rPr lang="ar-AE" sz="8800" dirty="0" smtClean="0"/>
              <a:t>وَٱلْجَهْدَ وَٱلْبَلاَءَ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238480" y="2928934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waljahda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walbala'a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fatigue, ordeals,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52464" y="1571612"/>
            <a:ext cx="10363200" cy="1470025"/>
          </a:xfrm>
        </p:spPr>
        <p:txBody>
          <a:bodyPr/>
          <a:lstStyle/>
          <a:p>
            <a:r>
              <a:rPr lang="ar-AE" sz="8800" dirty="0" smtClean="0"/>
              <a:t>وَٱلتَّعَبَ وَٱلْعَنَاءَ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452794" y="3071810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i="1" dirty="0" err="1" smtClean="0">
                <a:solidFill>
                  <a:srgbClr val="0070C0"/>
                </a:solidFill>
              </a:rPr>
              <a:t>waltta`aba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wal`ana'a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tiredness, and suffering.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09588" y="1357298"/>
            <a:ext cx="10363200" cy="1470025"/>
          </a:xfrm>
        </p:spPr>
        <p:txBody>
          <a:bodyPr/>
          <a:lstStyle/>
          <a:p>
            <a:r>
              <a:rPr lang="ar-AE" sz="8800" dirty="0" smtClean="0"/>
              <a:t>إِنَّكَ سَمِيعُ ٱلدُّعَاءِ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-333420" y="3143248"/>
            <a:ext cx="1307315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Innaka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sami`u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alddu`a'I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Verily, You are the Hearer of prayers.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81026" y="1571612"/>
            <a:ext cx="10363200" cy="1470025"/>
          </a:xfrm>
        </p:spPr>
        <p:txBody>
          <a:bodyPr/>
          <a:lstStyle/>
          <a:p>
            <a:r>
              <a:rPr lang="ar-AE" sz="8800" dirty="0" smtClean="0"/>
              <a:t>اَللَّهُمَّ صَلِّ عَلَىٰ مُحَمَّدٍ وَآلِ مُحَمَّدٍ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1023902" y="3357562"/>
            <a:ext cx="1085857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allahumma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salli</a:t>
            </a:r>
            <a:r>
              <a:rPr lang="en-US" sz="4000" i="1" dirty="0" smtClean="0">
                <a:solidFill>
                  <a:srgbClr val="0070C0"/>
                </a:solidFill>
              </a:rPr>
              <a:t> `ala </a:t>
            </a:r>
            <a:r>
              <a:rPr lang="en-US" sz="4000" i="1" dirty="0" err="1" smtClean="0">
                <a:solidFill>
                  <a:srgbClr val="0070C0"/>
                </a:solidFill>
              </a:rPr>
              <a:t>muhammadin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muhammadin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O Allah, (please do) bless Muhammad and the Household of Muhammad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 smtClean="0">
                <a:latin typeface="Arabic Typesetting"/>
              </a:rPr>
              <a:t/>
            </a:r>
            <a:br>
              <a:rPr lang="en-US" sz="8800" dirty="0" smtClean="0">
                <a:latin typeface="Arabic Typesetting"/>
              </a:rPr>
            </a:br>
            <a:r>
              <a:rPr lang="ar-AE" sz="8800" dirty="0" smtClean="0">
                <a:latin typeface="Arabic Typesetting"/>
              </a:rPr>
              <a:t>ٱلَّذِي أَنْزَلْتَ فِيهِ القُرْآنَ</a:t>
            </a:r>
            <a:r>
              <a:rPr lang="ar-AE" dirty="0" smtClean="0"/>
              <a:t/>
            </a:r>
            <a:br>
              <a:rPr lang="ar-AE" dirty="0" smtClean="0"/>
            </a:br>
            <a:r>
              <a:rPr lang="en-US" i="1" dirty="0" err="1" smtClean="0">
                <a:solidFill>
                  <a:srgbClr val="0070C0"/>
                </a:solidFill>
              </a:rPr>
              <a:t>alladhi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anzalta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fihi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alqur'ana</a:t>
            </a:r>
            <a:r>
              <a:rPr lang="en-US" i="1" dirty="0" smtClean="0">
                <a:solidFill>
                  <a:srgbClr val="0070C0"/>
                </a:solidFill>
              </a:rPr>
              <a:t/>
            </a:r>
            <a:br>
              <a:rPr lang="en-US" i="1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in which You revealed the Qur'an,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52464" y="1643050"/>
            <a:ext cx="10363200" cy="1470025"/>
          </a:xfrm>
        </p:spPr>
        <p:txBody>
          <a:bodyPr/>
          <a:lstStyle/>
          <a:p>
            <a:r>
              <a:rPr lang="ar-AE" sz="8800" dirty="0" smtClean="0"/>
              <a:t>وَأَعِذْنِي فِيهِ مِنَ ٱلشَّيْطَانِ ٱلرَّجِيمِ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452398" y="3857628"/>
            <a:ext cx="1173960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a`idhni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fihi</a:t>
            </a:r>
            <a:r>
              <a:rPr lang="en-US" sz="4000" i="1" dirty="0" smtClean="0">
                <a:solidFill>
                  <a:srgbClr val="0070C0"/>
                </a:solidFill>
              </a:rPr>
              <a:t> min </a:t>
            </a:r>
            <a:r>
              <a:rPr lang="en-US" sz="4000" i="1" dirty="0" err="1" smtClean="0">
                <a:solidFill>
                  <a:srgbClr val="0070C0"/>
                </a:solidFill>
              </a:rPr>
              <a:t>alshshaytani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alrrajimi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and protect me during it from Satan the cursed,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81026" y="1142984"/>
            <a:ext cx="10363200" cy="1470025"/>
          </a:xfrm>
        </p:spPr>
        <p:txBody>
          <a:bodyPr/>
          <a:lstStyle/>
          <a:p>
            <a:r>
              <a:rPr lang="ar-AE" sz="8800" dirty="0" smtClean="0"/>
              <a:t>وَهَمْزِهِ وَلَمْزِهِ وَنَفْثِهِ وَنَفْخِهِ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738150" y="3071810"/>
            <a:ext cx="107157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hamzihi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lamzihi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nafthihi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nafkhihi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    his sting, his slander, his devilry,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81026" y="1428736"/>
            <a:ext cx="10363200" cy="1470025"/>
          </a:xfrm>
        </p:spPr>
        <p:txBody>
          <a:bodyPr/>
          <a:lstStyle/>
          <a:p>
            <a:r>
              <a:rPr lang="ar-AE" sz="8800" dirty="0" smtClean="0"/>
              <a:t>وَوَسْوَسَتِهِ وَتَثْبِيطِهِ وَبَطْشِهِ وَكَيْدِهِ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1023902" y="2643182"/>
            <a:ext cx="111680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waswasatihi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tathbitihi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batshihi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kaydihi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his evil inspirations, his frustration, his obstinacy, his trickeries,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81026" y="1428736"/>
            <a:ext cx="10363200" cy="1470025"/>
          </a:xfrm>
        </p:spPr>
        <p:txBody>
          <a:bodyPr/>
          <a:lstStyle/>
          <a:p>
            <a:r>
              <a:rPr lang="ar-AE" sz="8800" dirty="0" smtClean="0"/>
              <a:t>وَمَكْرِهِ وَحَبَائِلِهِ وَخُدَعِهِ وَأَمَانِيِّهِ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452398" y="3429000"/>
            <a:ext cx="1173960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makrihi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haba'ilihi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khuda`ihi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amaniyyihi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his deceptions, his traps, his scams, his false hopes,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52464" y="1500174"/>
            <a:ext cx="10363200" cy="1470025"/>
          </a:xfrm>
        </p:spPr>
        <p:txBody>
          <a:bodyPr/>
          <a:lstStyle/>
          <a:p>
            <a:r>
              <a:rPr lang="ar-AE" sz="8800" dirty="0" smtClean="0"/>
              <a:t>وَغُرُورِهِ وَفِتْنَتِهِ وَشَرَكِهِ وَأَحْزَابِهِ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09522" y="3500438"/>
            <a:ext cx="1159672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ghururihi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fitnatihi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sharakihi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ahzabihi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his vanities, his seductions, his ruses, his allies,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52464" y="1571612"/>
            <a:ext cx="10363200" cy="1470025"/>
          </a:xfrm>
        </p:spPr>
        <p:txBody>
          <a:bodyPr/>
          <a:lstStyle/>
          <a:p>
            <a:r>
              <a:rPr lang="ar-AE" sz="8800" dirty="0" smtClean="0"/>
              <a:t>وَأَتْبَاعِهِ وَأَشْيَاعِهِ وَأَوْلِيَائِهِ وَشُرَكَائِهِ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238084" y="3714752"/>
            <a:ext cx="119539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atba`ihi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ashya`ihi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awliya'ihi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shuraka'ihi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his followers, his fans, his supporters, his partners,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81026" y="1500174"/>
            <a:ext cx="10363200" cy="1470025"/>
          </a:xfrm>
        </p:spPr>
        <p:txBody>
          <a:bodyPr/>
          <a:lstStyle/>
          <a:p>
            <a:r>
              <a:rPr lang="ar-AE" sz="8800" dirty="0" smtClean="0"/>
              <a:t>وَجَمِيعِ مَكَائِدِهِ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238480" y="3214686"/>
            <a:ext cx="64770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jami`i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maka'idihi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and all his snares.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52464" y="1643050"/>
            <a:ext cx="10363200" cy="1470025"/>
          </a:xfrm>
        </p:spPr>
        <p:txBody>
          <a:bodyPr/>
          <a:lstStyle/>
          <a:p>
            <a:r>
              <a:rPr lang="ar-AE" sz="7200" dirty="0" smtClean="0"/>
              <a:t>اَللَّهُمَّ صَلِّ عَلَىٰ مُحَمَّدٍ وَآلِ مُحَمَّدٍ</a:t>
            </a:r>
            <a:endParaRPr lang="en-US" sz="7200" dirty="0"/>
          </a:p>
        </p:txBody>
      </p:sp>
      <p:sp>
        <p:nvSpPr>
          <p:cNvPr id="4" name="Rectangle 3"/>
          <p:cNvSpPr/>
          <p:nvPr/>
        </p:nvSpPr>
        <p:spPr>
          <a:xfrm>
            <a:off x="523836" y="2967335"/>
            <a:ext cx="1166816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allahumma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salli</a:t>
            </a:r>
            <a:r>
              <a:rPr lang="en-US" sz="4000" i="1" dirty="0" smtClean="0">
                <a:solidFill>
                  <a:srgbClr val="0070C0"/>
                </a:solidFill>
              </a:rPr>
              <a:t> `ala </a:t>
            </a:r>
            <a:r>
              <a:rPr lang="en-US" sz="4000" i="1" dirty="0" err="1" smtClean="0">
                <a:solidFill>
                  <a:srgbClr val="0070C0"/>
                </a:solidFill>
              </a:rPr>
              <a:t>muhammadin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muhammadin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O Allah, (please do) bless Muhammad and the Household of Muhammad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81026" y="1285860"/>
            <a:ext cx="10363200" cy="1470025"/>
          </a:xfrm>
        </p:spPr>
        <p:txBody>
          <a:bodyPr/>
          <a:lstStyle/>
          <a:p>
            <a:r>
              <a:rPr lang="ar-AE" sz="8800" dirty="0" smtClean="0"/>
              <a:t>وَٱرْزُقْنَا قِيَامَهُ وَصِيَامَهُ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1166778" y="2967335"/>
            <a:ext cx="1035851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warzuqna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qiyamahu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siyamahu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and bestow upon us with the observance of fasting, acts of worship,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81026" y="1500174"/>
            <a:ext cx="10363200" cy="1470025"/>
          </a:xfrm>
        </p:spPr>
        <p:txBody>
          <a:bodyPr/>
          <a:lstStyle/>
          <a:p>
            <a:r>
              <a:rPr lang="ar-AE" sz="8800" dirty="0" smtClean="0"/>
              <a:t>وَبُلُوغَ ٱلأَمَلِ فِيهِ وَفِي قِيَامِهِ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1023902" y="2967335"/>
            <a:ext cx="104299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bulugha</a:t>
            </a:r>
            <a:r>
              <a:rPr lang="en-US" sz="4000" i="1" dirty="0" smtClean="0">
                <a:solidFill>
                  <a:srgbClr val="0070C0"/>
                </a:solidFill>
              </a:rPr>
              <a:t> al-</a:t>
            </a:r>
            <a:r>
              <a:rPr lang="en-US" sz="4000" i="1" dirty="0" err="1" smtClean="0">
                <a:solidFill>
                  <a:srgbClr val="0070C0"/>
                </a:solidFill>
              </a:rPr>
              <a:t>amali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fihi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qiyamihi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attainment of our hopes during it, by means of doing acts of worship in it,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52464" y="1571612"/>
            <a:ext cx="10363200" cy="1470025"/>
          </a:xfrm>
        </p:spPr>
        <p:txBody>
          <a:bodyPr/>
          <a:lstStyle/>
          <a:p>
            <a:r>
              <a:rPr lang="ar-AE" sz="7200" dirty="0" smtClean="0">
                <a:cs typeface="Arabic Typesetting"/>
              </a:rPr>
              <a:t>هُدَىً لِلنَّاسِ وَبَيِّنَاتٍ مِنَ ٱلْهُدَىٰ وَٱلفُرْقَان</a:t>
            </a:r>
            <a:endParaRPr lang="en-US" sz="7200" dirty="0">
              <a:cs typeface="Arabic Typesetting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04796" y="3571876"/>
            <a:ext cx="112872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  <a:cs typeface="Arabic Typesetting"/>
              </a:rPr>
              <a:t>hudan</a:t>
            </a:r>
            <a:r>
              <a:rPr lang="en-US" sz="4000" i="1" dirty="0" smtClean="0">
                <a:solidFill>
                  <a:srgbClr val="0070C0"/>
                </a:solidFill>
                <a:cs typeface="Arabic Typesetting"/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  <a:cs typeface="Arabic Typesetting"/>
              </a:rPr>
              <a:t>lilnnasi</a:t>
            </a:r>
            <a:r>
              <a:rPr lang="en-US" sz="4000" i="1" dirty="0" smtClean="0">
                <a:solidFill>
                  <a:srgbClr val="0070C0"/>
                </a:solidFill>
                <a:cs typeface="Arabic Typesetting"/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  <a:cs typeface="Arabic Typesetting"/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  <a:cs typeface="Arabic Typesetting"/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  <a:cs typeface="Arabic Typesetting"/>
              </a:rPr>
              <a:t>bayyinatin</a:t>
            </a:r>
            <a:r>
              <a:rPr lang="en-US" sz="4000" i="1" dirty="0" smtClean="0">
                <a:solidFill>
                  <a:srgbClr val="0070C0"/>
                </a:solidFill>
                <a:cs typeface="Arabic Typesetting"/>
              </a:rPr>
              <a:t> min </a:t>
            </a:r>
            <a:r>
              <a:rPr lang="en-US" sz="4000" i="1" dirty="0" err="1" smtClean="0">
                <a:solidFill>
                  <a:srgbClr val="0070C0"/>
                </a:solidFill>
                <a:cs typeface="Arabic Typesetting"/>
              </a:rPr>
              <a:t>alhuda</a:t>
            </a:r>
            <a:r>
              <a:rPr lang="en-US" sz="4000" i="1" dirty="0" smtClean="0">
                <a:solidFill>
                  <a:srgbClr val="0070C0"/>
                </a:solidFill>
                <a:cs typeface="Arabic Typesetting"/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  <a:cs typeface="Arabic Typesetting"/>
              </a:rPr>
              <a:t>walfurqani</a:t>
            </a:r>
            <a:endParaRPr lang="en-US" sz="4000" i="1" dirty="0">
              <a:solidFill>
                <a:srgbClr val="0070C0"/>
              </a:solidFill>
              <a:cs typeface="Arabic Typesetting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1920" y="5143512"/>
            <a:ext cx="114300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a guidance for humankind and clear proofs of true guidance and distinction (between the right and the wrong).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023902" y="1214422"/>
            <a:ext cx="10363200" cy="1470025"/>
          </a:xfrm>
        </p:spPr>
        <p:txBody>
          <a:bodyPr/>
          <a:lstStyle/>
          <a:p>
            <a:r>
              <a:rPr lang="ar-AE" sz="8800" dirty="0" smtClean="0"/>
              <a:t>وَٱسْتِكْمَالَ مَا يُرْضِيكَ عَنِّي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809588" y="3105835"/>
            <a:ext cx="102870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wastikmala</a:t>
            </a:r>
            <a:r>
              <a:rPr lang="en-US" sz="4000" i="1" dirty="0" smtClean="0">
                <a:solidFill>
                  <a:srgbClr val="0070C0"/>
                </a:solidFill>
              </a:rPr>
              <a:t> ma </a:t>
            </a:r>
            <a:r>
              <a:rPr lang="en-US" sz="4000" i="1" dirty="0" err="1" smtClean="0">
                <a:solidFill>
                  <a:srgbClr val="0070C0"/>
                </a:solidFill>
              </a:rPr>
              <a:t>yurdika</a:t>
            </a:r>
            <a:r>
              <a:rPr lang="en-US" sz="4000" i="1" dirty="0" smtClean="0">
                <a:solidFill>
                  <a:srgbClr val="0070C0"/>
                </a:solidFill>
              </a:rPr>
              <a:t> `</a:t>
            </a:r>
            <a:r>
              <a:rPr lang="en-US" sz="4000" i="1" dirty="0" err="1" smtClean="0">
                <a:solidFill>
                  <a:srgbClr val="0070C0"/>
                </a:solidFill>
              </a:rPr>
              <a:t>anni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accomplishment of that which brings about Your pleasure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81026" y="1643050"/>
            <a:ext cx="10363200" cy="1470025"/>
          </a:xfrm>
        </p:spPr>
        <p:txBody>
          <a:bodyPr/>
          <a:lstStyle/>
          <a:p>
            <a:r>
              <a:rPr lang="ar-AE" sz="8800" dirty="0" smtClean="0"/>
              <a:t>صَبْراً وَاحْتِسَاباً وَإِيـمَاناً وَيَقِيناً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33292" y="3571876"/>
            <a:ext cx="118587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sabran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wahtisaban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imanan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yaqinan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by means of steadfastness, acting for Your sake, faith and certitude.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52464" y="1714488"/>
            <a:ext cx="10363200" cy="1470025"/>
          </a:xfrm>
        </p:spPr>
        <p:txBody>
          <a:bodyPr/>
          <a:lstStyle/>
          <a:p>
            <a:r>
              <a:rPr lang="ar-AE" sz="8000" dirty="0" smtClean="0"/>
              <a:t>ثُمَّ تَقَبَّلْ ذٰلِكَ مِنِّي بِٱلأَضْعَافِ ٱلْكَثِيرَةِ</a:t>
            </a:r>
            <a:endParaRPr lang="en-US" sz="8000" dirty="0"/>
          </a:p>
        </p:txBody>
      </p:sp>
      <p:sp>
        <p:nvSpPr>
          <p:cNvPr id="4" name="Rectangle 3"/>
          <p:cNvSpPr/>
          <p:nvPr/>
        </p:nvSpPr>
        <p:spPr>
          <a:xfrm>
            <a:off x="452398" y="3500438"/>
            <a:ext cx="1173960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err="1" smtClean="0">
                <a:solidFill>
                  <a:srgbClr val="0070C0"/>
                </a:solidFill>
              </a:rPr>
              <a:t>thumma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taqabbal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dhalika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minni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bil-ad`afi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alkathirati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Then (please) admit all that from me with manifold rewards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AE" sz="8800" dirty="0" smtClean="0"/>
              <a:t>وَٱلأَجْرِ ٱلْعَظِيمِ</a:t>
            </a:r>
            <a:br>
              <a:rPr lang="ar-AE" sz="8800" dirty="0" smtClean="0"/>
            </a:b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952860" y="3286124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i="1" dirty="0" err="1" smtClean="0">
                <a:solidFill>
                  <a:srgbClr val="0070C0"/>
                </a:solidFill>
              </a:rPr>
              <a:t>wal-ajri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al`azimi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and great gifts.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81026" y="1214422"/>
            <a:ext cx="10363200" cy="1470025"/>
          </a:xfrm>
        </p:spPr>
        <p:txBody>
          <a:bodyPr/>
          <a:lstStyle/>
          <a:p>
            <a:r>
              <a:rPr lang="ar-AE" sz="8800" dirty="0" smtClean="0"/>
              <a:t>يَا رَبَّ ٱلعَالَمِينَ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238480" y="3000372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i="1" dirty="0" err="1" smtClean="0">
                <a:solidFill>
                  <a:srgbClr val="0070C0"/>
                </a:solidFill>
              </a:rPr>
              <a:t>ya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rabba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al`alamina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O Lord of the worlds!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857232"/>
            <a:ext cx="11501518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اَللَّهُمَّ صَلِّ عَلَىٰ مُحَمَّدٍ وَآلِ مُحَمَّدٍ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0" y="2967335"/>
            <a:ext cx="12192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allahumma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salli</a:t>
            </a:r>
            <a:r>
              <a:rPr lang="en-US" sz="4000" i="1" dirty="0" smtClean="0">
                <a:solidFill>
                  <a:srgbClr val="0070C0"/>
                </a:solidFill>
              </a:rPr>
              <a:t> `ala </a:t>
            </a:r>
            <a:r>
              <a:rPr lang="en-US" sz="4000" i="1" dirty="0" err="1" smtClean="0">
                <a:solidFill>
                  <a:srgbClr val="0070C0"/>
                </a:solidFill>
              </a:rPr>
              <a:t>muhammadin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muhammadin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O Allah, (please do) bless Muhammad and the Household of Muhammad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81026" y="857232"/>
            <a:ext cx="10363200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وَٱرْزُقْنِي ٱلْحَجَّ وَٱلْعُمْرَةَ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452398" y="3105835"/>
            <a:ext cx="1121576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warzuqni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alhajj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wal`umrata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and grant me (the opportunity to go on) Hajj, `</a:t>
            </a:r>
            <a:r>
              <a:rPr lang="en-US" sz="4000" dirty="0" err="1" smtClean="0">
                <a:solidFill>
                  <a:srgbClr val="0070C0"/>
                </a:solidFill>
              </a:rPr>
              <a:t>Umrah</a:t>
            </a:r>
            <a:r>
              <a:rPr lang="en-US" sz="4000" dirty="0" smtClean="0">
                <a:solidFill>
                  <a:srgbClr val="0070C0"/>
                </a:solidFill>
              </a:rPr>
              <a:t>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81026" y="1571612"/>
            <a:ext cx="10363200" cy="1470025"/>
          </a:xfrm>
        </p:spPr>
        <p:txBody>
          <a:bodyPr/>
          <a:lstStyle/>
          <a:p>
            <a:r>
              <a:rPr lang="ar-AE" sz="8800" dirty="0" smtClean="0"/>
              <a:t>وَٱلْجِدَّ وَٱلاِجْتِهَادَ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881026" y="3105835"/>
            <a:ext cx="102156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waljidda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walijtihada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     hard work, painstakingness,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81026" y="1643050"/>
            <a:ext cx="10363200" cy="1470025"/>
          </a:xfrm>
        </p:spPr>
        <p:txBody>
          <a:bodyPr/>
          <a:lstStyle/>
          <a:p>
            <a:r>
              <a:rPr lang="ar-AE" sz="8800" dirty="0" smtClean="0"/>
              <a:t>وَٱلْقُوَّةَ وَٱلنَّشَاطَ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048000" y="3105835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i="1" dirty="0" err="1" smtClean="0">
                <a:solidFill>
                  <a:srgbClr val="0070C0"/>
                </a:solidFill>
              </a:rPr>
              <a:t>walquwwata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walnnashata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 power, activity,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52464" y="1643050"/>
            <a:ext cx="10363200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وَٱلإِنَابَةَ وَٱلتَّوْبَةَ</a:t>
            </a:r>
            <a:br>
              <a:rPr lang="ar-AE" sz="8800" dirty="0" smtClean="0"/>
            </a:b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1238216" y="3105835"/>
            <a:ext cx="79057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smtClean="0">
                <a:solidFill>
                  <a:srgbClr val="0070C0"/>
                </a:solidFill>
              </a:rPr>
              <a:t>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wal-inabata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walttawbata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   turning to You, repentance,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81026" y="2571744"/>
            <a:ext cx="10363200" cy="1470025"/>
          </a:xfrm>
        </p:spPr>
        <p:txBody>
          <a:bodyPr/>
          <a:lstStyle/>
          <a:p>
            <a:r>
              <a:rPr lang="en-US" i="1" dirty="0" smtClean="0">
                <a:solidFill>
                  <a:srgbClr val="0070C0"/>
                </a:solidFill>
              </a:rPr>
              <a:t/>
            </a:r>
            <a:br>
              <a:rPr lang="en-US" i="1" dirty="0" smtClean="0">
                <a:solidFill>
                  <a:srgbClr val="0070C0"/>
                </a:solidFill>
              </a:rPr>
            </a:br>
            <a:r>
              <a:rPr lang="en-US" i="1" dirty="0" smtClean="0">
                <a:solidFill>
                  <a:srgbClr val="0070C0"/>
                </a:solidFill>
              </a:rPr>
              <a:t/>
            </a:r>
            <a:br>
              <a:rPr lang="en-US" i="1" dirty="0" smtClean="0">
                <a:solidFill>
                  <a:srgbClr val="0070C0"/>
                </a:solidFill>
              </a:rPr>
            </a:br>
            <a:r>
              <a:rPr lang="en-US" i="1" dirty="0" err="1" smtClean="0">
                <a:solidFill>
                  <a:srgbClr val="0070C0"/>
                </a:solidFill>
              </a:rPr>
              <a:t>wa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hadha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shahru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alssiyami</a:t>
            </a:r>
            <a:r>
              <a:rPr lang="en-US" i="1" dirty="0" smtClean="0">
                <a:solidFill>
                  <a:srgbClr val="0070C0"/>
                </a:solidFill>
              </a:rPr>
              <a:t/>
            </a:r>
            <a:br>
              <a:rPr lang="en-US" i="1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This is the month of observing fasting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24100" y="1285860"/>
            <a:ext cx="1007275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sz="8800" dirty="0" smtClean="0">
                <a:solidFill>
                  <a:srgbClr val="002060"/>
                </a:solidFill>
                <a:cs typeface="Arabic Typesetting"/>
              </a:rPr>
              <a:t>وَهٰذَا شَهْرُ ٱلصِّيَامِ</a:t>
            </a:r>
            <a:endParaRPr lang="en-US" sz="8800" dirty="0">
              <a:solidFill>
                <a:srgbClr val="002060"/>
              </a:solidFill>
              <a:cs typeface="Arabic Typesetting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52464" y="1785926"/>
            <a:ext cx="10363200" cy="1470025"/>
          </a:xfrm>
        </p:spPr>
        <p:txBody>
          <a:bodyPr/>
          <a:lstStyle/>
          <a:p>
            <a:r>
              <a:rPr lang="ar-AE" sz="8800" dirty="0" smtClean="0"/>
              <a:t>وَٱلتَّوْفِيقَ وَٱلْقُرْبَةَ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2238348" y="3500438"/>
            <a:ext cx="8501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walttawfiqa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walqurbata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success, seeking Your nearness,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38084" y="1357298"/>
            <a:ext cx="11953916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وَٱلْخَيْرَ ٱلْمَقْبُولَ وَٱلرَّغْبَةَ وَٱلرَّهْبَةَ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0" y="3105835"/>
            <a:ext cx="12192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</a:t>
            </a:r>
            <a:r>
              <a:rPr lang="en-US" sz="4000" i="1" dirty="0" err="1" smtClean="0">
                <a:solidFill>
                  <a:srgbClr val="0070C0"/>
                </a:solidFill>
              </a:rPr>
              <a:t>walkhayra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almaqbula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walrraghbata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walrrahbata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admitted good-doing, desire (for You), fear (from</a:t>
            </a:r>
          </a:p>
          <a:p>
            <a:r>
              <a:rPr lang="en-US" sz="4000" dirty="0" smtClean="0">
                <a:solidFill>
                  <a:srgbClr val="0070C0"/>
                </a:solidFill>
              </a:rPr>
              <a:t>    You),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52464" y="1714488"/>
            <a:ext cx="10363200" cy="1470025"/>
          </a:xfrm>
        </p:spPr>
        <p:txBody>
          <a:bodyPr/>
          <a:lstStyle/>
          <a:p>
            <a:r>
              <a:rPr lang="ar-AE" sz="8800" dirty="0" smtClean="0"/>
              <a:t>وَٱلرِّقَّةَ وَٱلنِّيَّةَ ٱلصَّادِقَةَ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595274" y="3105835"/>
            <a:ext cx="110014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smtClean="0">
                <a:solidFill>
                  <a:srgbClr val="0070C0"/>
                </a:solidFill>
              </a:rPr>
              <a:t>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walrriqqata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walnniyyata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alssadiqata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       tenderness, sincere intention,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52464" y="1643050"/>
            <a:ext cx="10363200" cy="1470025"/>
          </a:xfrm>
        </p:spPr>
        <p:txBody>
          <a:bodyPr/>
          <a:lstStyle/>
          <a:p>
            <a:r>
              <a:rPr lang="ar-AE" sz="8800" dirty="0" smtClean="0"/>
              <a:t>وَٱلتَّضَرُّعَ وَٱلْخُشُوعَ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523836" y="3105835"/>
            <a:ext cx="114300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walttadarru`a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walkhushu`a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      submission (to You), meekness,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81026" y="1357298"/>
            <a:ext cx="10363200" cy="1470025"/>
          </a:xfrm>
        </p:spPr>
        <p:txBody>
          <a:bodyPr/>
          <a:lstStyle/>
          <a:p>
            <a:r>
              <a:rPr lang="ar-AE" sz="8800" dirty="0" smtClean="0"/>
              <a:t>وَصِدْقَ ٱللِّسَانِ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048000" y="3105835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</a:t>
            </a:r>
            <a:r>
              <a:rPr lang="en-US" sz="4000" dirty="0" err="1" smtClean="0">
                <a:solidFill>
                  <a:srgbClr val="0070C0"/>
                </a:solidFill>
              </a:rPr>
              <a:t>wa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sidqa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allisani</a:t>
            </a:r>
            <a:endParaRPr lang="en-US" sz="4000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   truthfulness,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52464" y="1785926"/>
            <a:ext cx="10363200" cy="1470025"/>
          </a:xfrm>
        </p:spPr>
        <p:txBody>
          <a:bodyPr/>
          <a:lstStyle/>
          <a:p>
            <a:r>
              <a:rPr lang="ar-AE" sz="8800" dirty="0" smtClean="0"/>
              <a:t>وَٱلْوَجَلَ مِنْكَ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048000" y="3105835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walwajala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minka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dread from You,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81026" y="1500174"/>
            <a:ext cx="10363200" cy="1470025"/>
          </a:xfrm>
        </p:spPr>
        <p:txBody>
          <a:bodyPr/>
          <a:lstStyle/>
          <a:p>
            <a:r>
              <a:rPr lang="ar-AE" sz="8800" dirty="0" smtClean="0"/>
              <a:t>وَٱلرَّجَاءَ لَكَ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048000" y="3105835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walrraja'a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laka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  hope for You,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81026" y="1500174"/>
            <a:ext cx="10363200" cy="1470025"/>
          </a:xfrm>
        </p:spPr>
        <p:txBody>
          <a:bodyPr/>
          <a:lstStyle/>
          <a:p>
            <a:r>
              <a:rPr lang="ar-AE" sz="8800" dirty="0" smtClean="0"/>
              <a:t>وَٱلتَّوَكًُّلَ عَلَيْكَ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048000" y="3105835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walttawakkula</a:t>
            </a:r>
            <a:r>
              <a:rPr lang="en-US" sz="4000" i="1" dirty="0" smtClean="0">
                <a:solidFill>
                  <a:srgbClr val="0070C0"/>
                </a:solidFill>
              </a:rPr>
              <a:t> `</a:t>
            </a:r>
            <a:r>
              <a:rPr lang="en-US" sz="4000" i="1" dirty="0" err="1" smtClean="0">
                <a:solidFill>
                  <a:srgbClr val="0070C0"/>
                </a:solidFill>
              </a:rPr>
              <a:t>alayka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reliance upon You,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81026" y="1785926"/>
            <a:ext cx="10363200" cy="1470025"/>
          </a:xfrm>
        </p:spPr>
        <p:txBody>
          <a:bodyPr/>
          <a:lstStyle/>
          <a:p>
            <a:r>
              <a:rPr lang="ar-AE" sz="8800" dirty="0" smtClean="0"/>
              <a:t>وَٱلثَِّقَةَ بِكَ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048000" y="3105835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walththiqata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bika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    trust in You,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52464" y="1643050"/>
            <a:ext cx="10363200" cy="1470025"/>
          </a:xfrm>
        </p:spPr>
        <p:txBody>
          <a:bodyPr/>
          <a:lstStyle/>
          <a:p>
            <a:r>
              <a:rPr lang="ar-AE" sz="8800" dirty="0" smtClean="0"/>
              <a:t>وَٱلْوَرَعَ عَنْ مَحَارِمِكَ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809588" y="3429000"/>
            <a:ext cx="1050138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walwara`a</a:t>
            </a:r>
            <a:r>
              <a:rPr lang="en-US" sz="4000" i="1" dirty="0" smtClean="0">
                <a:solidFill>
                  <a:srgbClr val="0070C0"/>
                </a:solidFill>
              </a:rPr>
              <a:t> `an </a:t>
            </a:r>
            <a:r>
              <a:rPr lang="en-US" sz="4000" i="1" dirty="0" err="1" smtClean="0">
                <a:solidFill>
                  <a:srgbClr val="0070C0"/>
                </a:solidFill>
              </a:rPr>
              <a:t>maharimika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and abstention from committing that which You have deemed unlawful,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391408" y="5095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AE" sz="8800" dirty="0" smtClean="0"/>
              <a:t>وَهٰذَا شَهْرُ ٱلْقِيَامِ</a:t>
            </a:r>
            <a:br>
              <a:rPr lang="ar-AE" sz="8800" dirty="0" smtClean="0"/>
            </a:b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1023902" y="3105835"/>
            <a:ext cx="111680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cs typeface="Arabic Typesetting"/>
              </a:rPr>
              <a:t>             </a:t>
            </a:r>
            <a:r>
              <a:rPr lang="en-US" sz="4000" i="1" dirty="0" err="1" smtClean="0">
                <a:solidFill>
                  <a:srgbClr val="0070C0"/>
                </a:solidFill>
                <a:cs typeface="Arabic Typesetting"/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  <a:cs typeface="Arabic Typesetting"/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  <a:cs typeface="Arabic Typesetting"/>
              </a:rPr>
              <a:t>hadha</a:t>
            </a:r>
            <a:r>
              <a:rPr lang="en-US" sz="4000" i="1" dirty="0" smtClean="0">
                <a:solidFill>
                  <a:srgbClr val="0070C0"/>
                </a:solidFill>
                <a:cs typeface="Arabic Typesetting"/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  <a:cs typeface="Arabic Typesetting"/>
              </a:rPr>
              <a:t>shahru</a:t>
            </a:r>
            <a:r>
              <a:rPr lang="en-US" sz="4000" i="1" dirty="0" smtClean="0">
                <a:solidFill>
                  <a:srgbClr val="0070C0"/>
                </a:solidFill>
                <a:cs typeface="Arabic Typesetting"/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  <a:cs typeface="Arabic Typesetting"/>
              </a:rPr>
              <a:t>alqiyami</a:t>
            </a:r>
            <a:endParaRPr lang="en-US" sz="4000" i="1" dirty="0" smtClean="0">
              <a:solidFill>
                <a:srgbClr val="0070C0"/>
              </a:solidFill>
              <a:cs typeface="Arabic Typesetting"/>
            </a:endParaRPr>
          </a:p>
          <a:p>
            <a:endParaRPr lang="en-US" sz="4000" dirty="0" smtClean="0">
              <a:solidFill>
                <a:srgbClr val="0070C0"/>
              </a:solidFill>
              <a:cs typeface="Arabic Typesetting"/>
            </a:endParaRPr>
          </a:p>
          <a:p>
            <a:r>
              <a:rPr lang="en-US" sz="4000" dirty="0" smtClean="0">
                <a:solidFill>
                  <a:srgbClr val="0070C0"/>
                </a:solidFill>
                <a:cs typeface="Arabic Typesetting"/>
              </a:rPr>
              <a:t>      This is the month of acts of worship.</a:t>
            </a:r>
            <a:endParaRPr lang="en-US" sz="4000" dirty="0">
              <a:solidFill>
                <a:srgbClr val="0070C0"/>
              </a:solidFill>
              <a:cs typeface="Arabic Typesetting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81026" y="1357298"/>
            <a:ext cx="10363200" cy="1470025"/>
          </a:xfrm>
        </p:spPr>
        <p:txBody>
          <a:bodyPr/>
          <a:lstStyle/>
          <a:p>
            <a:r>
              <a:rPr lang="ar-AE" sz="8800" dirty="0" smtClean="0"/>
              <a:t>مَعَ صَالِحِ ٱلْقَوْلِ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1166778" y="3071810"/>
            <a:ext cx="98584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ma`a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salihi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alqawli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    along with decent speaking,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81026" y="1571612"/>
            <a:ext cx="10363200" cy="1470025"/>
          </a:xfrm>
        </p:spPr>
        <p:txBody>
          <a:bodyPr/>
          <a:lstStyle/>
          <a:p>
            <a:r>
              <a:rPr lang="ar-AE" sz="8800" dirty="0" smtClean="0"/>
              <a:t>وَمَقْبُولِ ٱلسَّعْيِ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048000" y="3105835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maqbuli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alssa`yi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admitted efforts,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81026" y="1643050"/>
            <a:ext cx="10363200" cy="1470025"/>
          </a:xfrm>
        </p:spPr>
        <p:txBody>
          <a:bodyPr/>
          <a:lstStyle/>
          <a:p>
            <a:r>
              <a:rPr lang="ar-AE" sz="8800" dirty="0" smtClean="0"/>
              <a:t>وَمَرْفُوعِ ٱلْعَمَلِ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048000" y="3105835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4000" dirty="0" smtClean="0">
                <a:solidFill>
                  <a:srgbClr val="0070C0"/>
                </a:solidFill>
              </a:rPr>
              <a:t>   </a:t>
            </a:r>
            <a:r>
              <a:rPr lang="it-IT" sz="4000" i="1" dirty="0" smtClean="0">
                <a:solidFill>
                  <a:srgbClr val="0070C0"/>
                </a:solidFill>
              </a:rPr>
              <a:t>wa marfu`i al`amali</a:t>
            </a:r>
          </a:p>
          <a:p>
            <a:endParaRPr lang="it-IT" sz="4000" dirty="0" smtClean="0">
              <a:solidFill>
                <a:srgbClr val="0070C0"/>
              </a:solidFill>
            </a:endParaRPr>
          </a:p>
          <a:p>
            <a:r>
              <a:rPr lang="it-IT" sz="4000" dirty="0" smtClean="0">
                <a:solidFill>
                  <a:srgbClr val="0070C0"/>
                </a:solidFill>
              </a:rPr>
              <a:t>       elevated deeds,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81026" y="1714488"/>
            <a:ext cx="10363200" cy="1470025"/>
          </a:xfrm>
        </p:spPr>
        <p:txBody>
          <a:bodyPr/>
          <a:lstStyle/>
          <a:p>
            <a:r>
              <a:rPr lang="ar-AE" sz="8800" dirty="0" smtClean="0"/>
              <a:t>وَمُسْتَجَابِ ٱلدَّعْوَةِ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048000" y="3105835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mustajabi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aldda`wait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and responded prayers.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714488"/>
            <a:ext cx="11882478" cy="1470025"/>
          </a:xfrm>
        </p:spPr>
        <p:txBody>
          <a:bodyPr/>
          <a:lstStyle/>
          <a:p>
            <a:r>
              <a:rPr lang="ar-AE" sz="8800" dirty="0" smtClean="0"/>
              <a:t>وَلاَ تَحُلْ بَيْنِي وَبَيْنَ شَيْءٍ مِنْ ذٰلِكَ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452398" y="3500438"/>
            <a:ext cx="114300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la </a:t>
            </a:r>
            <a:r>
              <a:rPr lang="en-US" sz="4000" i="1" dirty="0" err="1" smtClean="0">
                <a:solidFill>
                  <a:srgbClr val="0070C0"/>
                </a:solidFill>
              </a:rPr>
              <a:t>tahul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bayni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bayna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shay'in</a:t>
            </a:r>
            <a:r>
              <a:rPr lang="en-US" sz="4000" i="1" dirty="0" smtClean="0">
                <a:solidFill>
                  <a:srgbClr val="0070C0"/>
                </a:solidFill>
              </a:rPr>
              <a:t> min </a:t>
            </a:r>
            <a:r>
              <a:rPr lang="en-US" sz="4000" i="1" dirty="0" err="1" smtClean="0">
                <a:solidFill>
                  <a:srgbClr val="0070C0"/>
                </a:solidFill>
              </a:rPr>
              <a:t>dhalika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Do not let anything intervene between me and any of these matters,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81026" y="1643050"/>
            <a:ext cx="10363200" cy="1470025"/>
          </a:xfrm>
        </p:spPr>
        <p:txBody>
          <a:bodyPr/>
          <a:lstStyle/>
          <a:p>
            <a:r>
              <a:rPr lang="ar-AE" sz="8800" dirty="0" smtClean="0"/>
              <a:t>بِعَرَضٍ وَلاَ مَرَضٍ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1738282" y="3105835"/>
            <a:ext cx="87154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bi`aradin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la </a:t>
            </a:r>
            <a:r>
              <a:rPr lang="en-US" sz="4000" i="1" dirty="0" err="1" smtClean="0">
                <a:solidFill>
                  <a:srgbClr val="0070C0"/>
                </a:solidFill>
              </a:rPr>
              <a:t>maradin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such as an accidental event, disease,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52464" y="1285860"/>
            <a:ext cx="10363200" cy="1470025"/>
          </a:xfrm>
        </p:spPr>
        <p:txBody>
          <a:bodyPr/>
          <a:lstStyle/>
          <a:p>
            <a:r>
              <a:rPr lang="ar-AE" sz="8800" dirty="0" smtClean="0"/>
              <a:t>وَلاَ هَمٍّ وَلاَ غَمٍّ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048000" y="3105835"/>
            <a:ext cx="71914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i="1" dirty="0" smtClean="0">
                <a:solidFill>
                  <a:srgbClr val="0070C0"/>
                </a:solidFill>
              </a:rPr>
              <a:t>wa la hammin wa la ghammin</a:t>
            </a:r>
          </a:p>
          <a:p>
            <a:endParaRPr lang="it-IT" sz="4000" dirty="0" smtClean="0">
              <a:solidFill>
                <a:srgbClr val="0070C0"/>
              </a:solidFill>
            </a:endParaRPr>
          </a:p>
          <a:p>
            <a:r>
              <a:rPr lang="it-IT" sz="4000" dirty="0" smtClean="0">
                <a:solidFill>
                  <a:srgbClr val="0070C0"/>
                </a:solidFill>
              </a:rPr>
              <a:t>grief, unhappiness,</a:t>
            </a:r>
            <a:endParaRPr lang="it-IT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52464" y="1428736"/>
            <a:ext cx="10363200" cy="1470025"/>
          </a:xfrm>
        </p:spPr>
        <p:txBody>
          <a:bodyPr/>
          <a:lstStyle/>
          <a:p>
            <a:r>
              <a:rPr lang="ar-AE" sz="8800" dirty="0" smtClean="0"/>
              <a:t>وَلاَ سُقْمٍ وَلاَ غَفْلَةٍ وَلاَ نِسْيَانٍ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1309654" y="3105835"/>
            <a:ext cx="100727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la </a:t>
            </a:r>
            <a:r>
              <a:rPr lang="en-US" sz="4000" i="1" dirty="0" err="1" smtClean="0">
                <a:solidFill>
                  <a:srgbClr val="0070C0"/>
                </a:solidFill>
              </a:rPr>
              <a:t>suqmin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la </a:t>
            </a:r>
            <a:r>
              <a:rPr lang="en-US" sz="4000" i="1" dirty="0" err="1" smtClean="0">
                <a:solidFill>
                  <a:srgbClr val="0070C0"/>
                </a:solidFill>
              </a:rPr>
              <a:t>ghaflatin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la </a:t>
            </a:r>
            <a:r>
              <a:rPr lang="en-US" sz="4000" i="1" dirty="0" err="1" smtClean="0">
                <a:solidFill>
                  <a:srgbClr val="0070C0"/>
                </a:solidFill>
              </a:rPr>
              <a:t>nisyanin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ailment, inadvertence, or oblivion;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81026" y="1571612"/>
            <a:ext cx="10363200" cy="1470025"/>
          </a:xfrm>
        </p:spPr>
        <p:txBody>
          <a:bodyPr/>
          <a:lstStyle/>
          <a:p>
            <a:r>
              <a:rPr lang="ar-AE" sz="8800" dirty="0" smtClean="0"/>
              <a:t>بَلْ بِٱلتَّعَاهُدِ وَٱلتَّحَفُّظِ لَكَ وَفِيكَ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09522" y="2967335"/>
            <a:ext cx="1188247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        </a:t>
            </a:r>
            <a:r>
              <a:rPr lang="en-US" sz="4000" i="1" dirty="0" smtClean="0">
                <a:solidFill>
                  <a:srgbClr val="0070C0"/>
                </a:solidFill>
              </a:rPr>
              <a:t>bal </a:t>
            </a:r>
            <a:r>
              <a:rPr lang="en-US" sz="4000" i="1" dirty="0" err="1" smtClean="0">
                <a:solidFill>
                  <a:srgbClr val="0070C0"/>
                </a:solidFill>
              </a:rPr>
              <a:t>biltta`ahudi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walttahaffuzi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laka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fika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rather, (help me do all that) with observance, carefulness to You and for Your sake,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80960" y="1357298"/>
            <a:ext cx="11358642" cy="1470025"/>
          </a:xfrm>
        </p:spPr>
        <p:txBody>
          <a:bodyPr/>
          <a:lstStyle/>
          <a:p>
            <a:r>
              <a:rPr lang="ar-AE" sz="8800" dirty="0" smtClean="0"/>
              <a:t>وَٱلرِّعَايَةِ لِحَقِّكَ وَٱلْوَفَاءِ بِعَهْدِكَ وَوَعْدِكَ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09522" y="3357562"/>
            <a:ext cx="1188247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i="1" dirty="0" err="1" smtClean="0">
                <a:solidFill>
                  <a:srgbClr val="0070C0"/>
                </a:solidFill>
              </a:rPr>
              <a:t>walrri`aiyati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lihaqqika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walwafa'i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bi`ahdika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wa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wa`dika</a:t>
            </a:r>
            <a:endParaRPr lang="en-US" sz="3600" i="1" dirty="0" smtClean="0">
              <a:solidFill>
                <a:srgbClr val="0070C0"/>
              </a:solidFill>
            </a:endParaRPr>
          </a:p>
          <a:p>
            <a:pPr algn="ctr"/>
            <a:endParaRPr lang="en-US" sz="3600" dirty="0" smtClean="0">
              <a:solidFill>
                <a:srgbClr val="0070C0"/>
              </a:solidFill>
            </a:endParaRPr>
          </a:p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adherence to that which is incumbent upon me towards You, and fulfillment of my covenant and promise to You.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38084" y="3500438"/>
            <a:ext cx="11572956" cy="1470025"/>
          </a:xfrm>
        </p:spPr>
        <p:txBody>
          <a:bodyPr/>
          <a:lstStyle/>
          <a:p>
            <a:r>
              <a:rPr lang="en-US" i="1" dirty="0" err="1" smtClean="0">
                <a:solidFill>
                  <a:srgbClr val="0070C0"/>
                </a:solidFill>
              </a:rPr>
              <a:t>wa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hadha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shahru</a:t>
            </a:r>
            <a:r>
              <a:rPr lang="en-US" i="1" dirty="0" smtClean="0">
                <a:solidFill>
                  <a:srgbClr val="0070C0"/>
                </a:solidFill>
              </a:rPr>
              <a:t> al-</a:t>
            </a:r>
            <a:r>
              <a:rPr lang="en-US" i="1" dirty="0" err="1" smtClean="0">
                <a:solidFill>
                  <a:srgbClr val="0070C0"/>
                </a:solidFill>
              </a:rPr>
              <a:t>inabati</a:t>
            </a:r>
            <a:r>
              <a:rPr lang="en-US" i="1" dirty="0" smtClean="0">
                <a:solidFill>
                  <a:srgbClr val="0070C0"/>
                </a:solidFill>
              </a:rPr>
              <a:t/>
            </a:r>
            <a:br>
              <a:rPr lang="en-US" i="1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This the month of turning to You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(in penitence).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52728" y="0"/>
            <a:ext cx="6096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ar-AE" sz="8800" dirty="0" smtClean="0">
              <a:solidFill>
                <a:srgbClr val="002060"/>
              </a:solidFill>
              <a:cs typeface="Arabic Typesetting"/>
            </a:endParaRPr>
          </a:p>
          <a:p>
            <a:r>
              <a:rPr lang="ar-AE" sz="8800" dirty="0" smtClean="0">
                <a:solidFill>
                  <a:srgbClr val="002060"/>
                </a:solidFill>
                <a:cs typeface="Arabic Typesetting"/>
              </a:rPr>
              <a:t>وَهٰذَا شَهْرُ ٱلإِنَابَةِ</a:t>
            </a:r>
            <a:endParaRPr lang="en-US" sz="8800" dirty="0" smtClean="0">
              <a:solidFill>
                <a:srgbClr val="002060"/>
              </a:solidFill>
              <a:cs typeface="Arabic Typesetting"/>
            </a:endParaRPr>
          </a:p>
          <a:p>
            <a:endParaRPr lang="en-US" sz="8800" dirty="0">
              <a:solidFill>
                <a:srgbClr val="002060"/>
              </a:solidFill>
              <a:cs typeface="Arabic Typesetting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81026" y="1500174"/>
            <a:ext cx="10363200" cy="1470025"/>
          </a:xfrm>
        </p:spPr>
        <p:txBody>
          <a:bodyPr/>
          <a:lstStyle/>
          <a:p>
            <a:r>
              <a:rPr lang="ar-AE" sz="8800" dirty="0" smtClean="0"/>
              <a:t>بِرَحْمَتِكَ يَا أَرْحَمَ ٱلرَّاحِمِينَ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523836" y="2928934"/>
            <a:ext cx="116681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i="1" dirty="0" smtClean="0">
                <a:solidFill>
                  <a:srgbClr val="0070C0"/>
                </a:solidFill>
              </a:rPr>
              <a:t>              </a:t>
            </a:r>
            <a:r>
              <a:rPr lang="en-US" sz="3600" i="1" dirty="0" err="1" smtClean="0">
                <a:solidFill>
                  <a:srgbClr val="0070C0"/>
                </a:solidFill>
              </a:rPr>
              <a:t>birahmatika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ya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arhama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alrrahimina</a:t>
            </a:r>
            <a:endParaRPr lang="en-US" sz="3600" i="1" dirty="0" smtClean="0">
              <a:solidFill>
                <a:srgbClr val="0070C0"/>
              </a:solidFill>
            </a:endParaRPr>
          </a:p>
          <a:p>
            <a:pPr algn="ctr"/>
            <a:endParaRPr lang="en-US" sz="3600" dirty="0" smtClean="0">
              <a:solidFill>
                <a:srgbClr val="0070C0"/>
              </a:solidFill>
            </a:endParaRPr>
          </a:p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(let all that be) in the name of Your mercy, O most Merciful of all those who show mercy!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09522" y="785794"/>
            <a:ext cx="11277600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اَللَّهُمَّ صَلِّ عَلَىٰ مُحَمَّدٍ وَآلِ مُحَمَّدٍ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09522" y="2967335"/>
            <a:ext cx="114300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allahumma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salli</a:t>
            </a:r>
            <a:r>
              <a:rPr lang="en-US" sz="4000" i="1" dirty="0" smtClean="0">
                <a:solidFill>
                  <a:srgbClr val="0070C0"/>
                </a:solidFill>
              </a:rPr>
              <a:t> `ala </a:t>
            </a:r>
            <a:r>
              <a:rPr lang="en-US" sz="4000" i="1" dirty="0" err="1" smtClean="0">
                <a:solidFill>
                  <a:srgbClr val="0070C0"/>
                </a:solidFill>
              </a:rPr>
              <a:t>muhammadin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muhammadin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O Allah, (please do) bless Muhammad and the Household of Muhammad,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AE" sz="8800" dirty="0" smtClean="0"/>
              <a:t>وَٱقْسِمْ لِي فِيهِ أَفْضَلَ مَا تَقْسِمُهُ لِعِبَادِكَ ٱلصَّالِحِينَ</a:t>
            </a:r>
            <a:br>
              <a:rPr lang="ar-AE" sz="8800" dirty="0" smtClean="0"/>
            </a:b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404730" y="3357562"/>
            <a:ext cx="117872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i="1" dirty="0" err="1" smtClean="0">
                <a:solidFill>
                  <a:srgbClr val="0070C0"/>
                </a:solidFill>
              </a:rPr>
              <a:t>waqsim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li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fihi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afdala</a:t>
            </a:r>
            <a:r>
              <a:rPr lang="en-US" sz="3600" i="1" dirty="0" smtClean="0">
                <a:solidFill>
                  <a:srgbClr val="0070C0"/>
                </a:solidFill>
              </a:rPr>
              <a:t> ma </a:t>
            </a:r>
            <a:r>
              <a:rPr lang="en-US" sz="3600" i="1" dirty="0" err="1" smtClean="0">
                <a:solidFill>
                  <a:srgbClr val="0070C0"/>
                </a:solidFill>
              </a:rPr>
              <a:t>taqsimuhu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li`ibadika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alssalihina</a:t>
            </a:r>
            <a:endParaRPr lang="en-US" sz="3600" i="1" dirty="0" smtClean="0">
              <a:solidFill>
                <a:srgbClr val="0070C0"/>
              </a:solidFill>
            </a:endParaRPr>
          </a:p>
          <a:p>
            <a:pPr algn="ctr"/>
            <a:endParaRPr lang="en-US" sz="3600" dirty="0" smtClean="0">
              <a:solidFill>
                <a:srgbClr val="0070C0"/>
              </a:solidFill>
            </a:endParaRPr>
          </a:p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decide for me during this month the best of that which You decide for Your righteous servants,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09588" y="785794"/>
            <a:ext cx="10363200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وَأَعْطِنِي فِيهِ أَفْضَلَ مَا تُعْطِي أَوْلِيَاءَكَ ٱلْمُقَرَّبِينَ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238084" y="3357562"/>
            <a:ext cx="1195391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a`tini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fihi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afdala</a:t>
            </a:r>
            <a:r>
              <a:rPr lang="en-US" sz="4000" i="1" dirty="0" smtClean="0">
                <a:solidFill>
                  <a:srgbClr val="0070C0"/>
                </a:solidFill>
              </a:rPr>
              <a:t> ma </a:t>
            </a:r>
            <a:r>
              <a:rPr lang="en-US" sz="4000" i="1" dirty="0" err="1" smtClean="0">
                <a:solidFill>
                  <a:srgbClr val="0070C0"/>
                </a:solidFill>
              </a:rPr>
              <a:t>tu`ti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awlya'aka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almuqarrabina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and give me during it the most favorable of that which You give to Your intimate and favorite servants;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09588" y="1000108"/>
            <a:ext cx="10363200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مِنَ ٱلرَّحْمَةِ وَٱلْمَغْفِرَةِ وَٱلتَّحَنُّنِ وَٱلإِجَابَةِ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09522" y="3786190"/>
            <a:ext cx="1188247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70C0"/>
                </a:solidFill>
              </a:rPr>
              <a:t>min </a:t>
            </a:r>
            <a:r>
              <a:rPr lang="en-US" sz="4000" i="1" dirty="0" err="1" smtClean="0">
                <a:solidFill>
                  <a:srgbClr val="0070C0"/>
                </a:solidFill>
              </a:rPr>
              <a:t>alrrahmati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walmaghfirati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walttahannuni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wal-ijabati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such as mercy, forgiveness, kindness, responding (of prayers),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142984"/>
            <a:ext cx="11953916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وَٱلْعَفْوِ وَٱلْمَغْفِرَةِ ٱلدَّائِمَةِ وَٱلْعَافِيَةِ وَٱلْمُعَافَاةِ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166646" y="3857628"/>
            <a:ext cx="120253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i="1" dirty="0" err="1" smtClean="0">
                <a:solidFill>
                  <a:srgbClr val="0070C0"/>
                </a:solidFill>
              </a:rPr>
              <a:t>wal`afwi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walmaghfirati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aldda'imati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wal`afiyati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walmu`afati</a:t>
            </a:r>
            <a:endParaRPr lang="en-US" sz="3600" i="1" dirty="0" smtClean="0">
              <a:solidFill>
                <a:srgbClr val="0070C0"/>
              </a:solidFill>
            </a:endParaRPr>
          </a:p>
          <a:p>
            <a:pPr algn="ctr"/>
            <a:endParaRPr lang="en-US" sz="3600" dirty="0" smtClean="0">
              <a:solidFill>
                <a:srgbClr val="0070C0"/>
              </a:solidFill>
            </a:endParaRPr>
          </a:p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pardon, perpetual forgiveness, good health, continuous wellbeing,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785794"/>
            <a:ext cx="11277600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وَٱلْعِتْقِ مِنَ ٱلنَّارِ وَٱلْفَوْزِ بِٱلْجَنَّةِ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238084" y="3105835"/>
            <a:ext cx="115015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wal`itqi</a:t>
            </a:r>
            <a:r>
              <a:rPr lang="en-US" sz="4000" i="1" dirty="0" smtClean="0">
                <a:solidFill>
                  <a:srgbClr val="0070C0"/>
                </a:solidFill>
              </a:rPr>
              <a:t> min </a:t>
            </a:r>
            <a:r>
              <a:rPr lang="en-US" sz="4000" i="1" dirty="0" err="1" smtClean="0">
                <a:solidFill>
                  <a:srgbClr val="0070C0"/>
                </a:solidFill>
              </a:rPr>
              <a:t>alnnari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walfawzi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biljannati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release from Hellfire, winning Paradise,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81026" y="1142984"/>
            <a:ext cx="10363200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وَخَيْرِ ٱلدُّنْيَا وَٱلآخِرَةِ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309522" y="3105835"/>
            <a:ext cx="1135864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khayri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alddunya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wal-akhirati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and the goodness of this worldly life and the Next World.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38084" y="1000108"/>
            <a:ext cx="11277600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اَللَّهُمَّ صَلِّ عَلَىٰ مُحَمَّدٍ وَآلِ مُحَمَّدٍ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523836" y="2967335"/>
            <a:ext cx="1166816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allahumma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salli</a:t>
            </a:r>
            <a:r>
              <a:rPr lang="en-US" sz="4000" i="1" dirty="0" smtClean="0">
                <a:solidFill>
                  <a:srgbClr val="0070C0"/>
                </a:solidFill>
              </a:rPr>
              <a:t> `ala </a:t>
            </a:r>
            <a:r>
              <a:rPr lang="en-US" sz="4000" i="1" dirty="0" err="1" smtClean="0">
                <a:solidFill>
                  <a:srgbClr val="0070C0"/>
                </a:solidFill>
              </a:rPr>
              <a:t>muhammadin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muhammadin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O Allah, (please do) bless Muhammad and the Household of Muhammad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857232"/>
            <a:ext cx="11277600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وَٱجْعَلْ دُعَائِي فِيهِ إِلَيْكَ وَاصِلاً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238084" y="3105835"/>
            <a:ext cx="1093001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 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waj`al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du`a'i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fihi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ilayka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wasilan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and cause my prayers during this month to reach You,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AE" sz="8800" dirty="0" smtClean="0"/>
              <a:t>وَهٰذَا شَهْرُ ٱلتَّوْبَةِ</a:t>
            </a:r>
            <a:br>
              <a:rPr lang="ar-AE" sz="8800" dirty="0" smtClean="0"/>
            </a:b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1309654" y="3105835"/>
            <a:ext cx="100013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hadha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shahru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attawbati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This is the month of repentance.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8" y="357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Allahumma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Hadha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Shahru</a:t>
            </a:r>
            <a:r>
              <a:rPr lang="en-US" b="1" dirty="0" smtClean="0">
                <a:solidFill>
                  <a:srgbClr val="0070C0"/>
                </a:solidFill>
              </a:rPr>
              <a:t> Ramadan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785794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وَرَحْمَتَكَ وَخَيْرَكَ إِلَيَّ فِيهِ نَازِلاً</a:t>
            </a:r>
            <a:endParaRPr lang="en-US" sz="8800" dirty="0"/>
          </a:p>
        </p:txBody>
      </p:sp>
      <p:sp>
        <p:nvSpPr>
          <p:cNvPr id="5" name="Rectangle 4"/>
          <p:cNvSpPr/>
          <p:nvPr/>
        </p:nvSpPr>
        <p:spPr>
          <a:xfrm>
            <a:off x="809588" y="3105835"/>
            <a:ext cx="111443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rahmataka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khayraka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ilayya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fihi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nazilan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Your mercy and goodness during it to reach me,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571480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وَعَمَلِي فِيهِ مَقْبُولا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881026" y="3105835"/>
            <a:ext cx="10572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       </a:t>
            </a:r>
            <a:r>
              <a:rPr lang="en-US" sz="4000" dirty="0" err="1" smtClean="0">
                <a:solidFill>
                  <a:srgbClr val="0070C0"/>
                </a:solidFill>
              </a:rPr>
              <a:t>wa</a:t>
            </a:r>
            <a:r>
              <a:rPr lang="en-US" sz="4000" dirty="0" smtClean="0">
                <a:solidFill>
                  <a:srgbClr val="0070C0"/>
                </a:solidFill>
              </a:rPr>
              <a:t> `</a:t>
            </a:r>
            <a:r>
              <a:rPr lang="en-US" sz="4000" dirty="0" err="1" smtClean="0">
                <a:solidFill>
                  <a:srgbClr val="0070C0"/>
                </a:solidFill>
              </a:rPr>
              <a:t>amali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fihi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maqbulan</a:t>
            </a:r>
            <a:endParaRPr lang="en-US" sz="4000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  my deed to be accepted (by You),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571480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وَسَعْيِي فِيهِ مَشْكُوراً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1095340" y="3105835"/>
            <a:ext cx="99298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sa`yi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fihi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mashkuran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my efforts during it to be praiseworthy,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642918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وَذَنْبِي فِيهِ مَغْفُوراً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809588" y="3105835"/>
            <a:ext cx="94298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smtClean="0">
                <a:solidFill>
                  <a:srgbClr val="0070C0"/>
                </a:solidFill>
              </a:rPr>
              <a:t>  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dhanbi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fihi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maghfuran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        and my sins during it to be forgiven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571480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حَتَّىٰ يَكُونَ نَصِيبِي فِيهِ ٱلأَكْثَرُ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166646" y="2967335"/>
            <a:ext cx="117872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70C0"/>
                </a:solidFill>
              </a:rPr>
              <a:t>  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hatta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yakuna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nasibi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fihi</a:t>
            </a:r>
            <a:r>
              <a:rPr lang="en-US" sz="4000" i="1" dirty="0" smtClean="0">
                <a:solidFill>
                  <a:srgbClr val="0070C0"/>
                </a:solidFill>
              </a:rPr>
              <a:t> al-</a:t>
            </a:r>
            <a:r>
              <a:rPr lang="en-US" sz="4000" i="1" dirty="0" err="1" smtClean="0">
                <a:solidFill>
                  <a:srgbClr val="0070C0"/>
                </a:solidFill>
              </a:rPr>
              <a:t>akthara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so that my share (of Your awards) shall be the most abundant,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500174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وَحَظِّي فِيهِ ٱلأَوْفَرُ</a:t>
            </a:r>
            <a:br>
              <a:rPr lang="ar-AE" sz="8800" dirty="0" smtClean="0"/>
            </a:b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2238348" y="3214686"/>
            <a:ext cx="86439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hazzi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fihi</a:t>
            </a:r>
            <a:r>
              <a:rPr lang="en-US" sz="4000" i="1" dirty="0" smtClean="0">
                <a:solidFill>
                  <a:srgbClr val="0070C0"/>
                </a:solidFill>
              </a:rPr>
              <a:t> al-</a:t>
            </a:r>
            <a:r>
              <a:rPr lang="en-US" sz="4000" i="1" dirty="0" err="1" smtClean="0">
                <a:solidFill>
                  <a:srgbClr val="0070C0"/>
                </a:solidFill>
              </a:rPr>
              <a:t>awfara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 and my portion the most copious.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857232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اَللَّهُمَّ صَلِّ عَلَىٰ مُحَمَّدٍ وَآلِ مُحَمَّدٍ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452398" y="2967335"/>
            <a:ext cx="1135864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allahumma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salli</a:t>
            </a:r>
            <a:r>
              <a:rPr lang="en-US" sz="4000" i="1" dirty="0" smtClean="0">
                <a:solidFill>
                  <a:srgbClr val="0070C0"/>
                </a:solidFill>
              </a:rPr>
              <a:t> `ala </a:t>
            </a:r>
            <a:r>
              <a:rPr lang="en-US" sz="4000" i="1" dirty="0" err="1" smtClean="0">
                <a:solidFill>
                  <a:srgbClr val="0070C0"/>
                </a:solidFill>
              </a:rPr>
              <a:t>muhammadin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muhammadin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O Allah, (please do) bless Muhammad and the Household of Muhammad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000108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وَوَفِّقْنِي فِيهِ لِلَيْلَةِ ٱلقَدْرِ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595274" y="3357562"/>
            <a:ext cx="111443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wa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waffiqni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fihi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lilaylati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alqadri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and guide me to observe the Destiny Night adequately,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1500174"/>
            <a:ext cx="12025354" cy="1470025"/>
          </a:xfrm>
        </p:spPr>
        <p:txBody>
          <a:bodyPr/>
          <a:lstStyle/>
          <a:p>
            <a:r>
              <a:rPr lang="ar-AE" sz="7200" dirty="0" smtClean="0"/>
              <a:t>عَلَىٰ أَفْضَلِ حَالٍ تُحِبُّ أَنْ يَكُونَ عَلَيْهَا أَحَدٌ مِنْ أَوْلِيَائِكَ وَأَرْضَاهَا لَكَ</a:t>
            </a:r>
            <a:endParaRPr lang="en-US" sz="7200" dirty="0"/>
          </a:p>
        </p:txBody>
      </p:sp>
      <p:sp>
        <p:nvSpPr>
          <p:cNvPr id="4" name="Rectangle 3"/>
          <p:cNvSpPr/>
          <p:nvPr/>
        </p:nvSpPr>
        <p:spPr>
          <a:xfrm>
            <a:off x="380960" y="3214686"/>
            <a:ext cx="115015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i="1" dirty="0" smtClean="0">
                <a:solidFill>
                  <a:srgbClr val="0070C0"/>
                </a:solidFill>
              </a:rPr>
              <a:t>ala </a:t>
            </a:r>
            <a:r>
              <a:rPr lang="en-US" sz="3600" i="1" dirty="0" err="1" smtClean="0">
                <a:solidFill>
                  <a:srgbClr val="0070C0"/>
                </a:solidFill>
              </a:rPr>
              <a:t>afdali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halin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tuhibbu</a:t>
            </a:r>
            <a:r>
              <a:rPr lang="en-US" sz="3600" i="1" dirty="0" smtClean="0">
                <a:solidFill>
                  <a:srgbClr val="0070C0"/>
                </a:solidFill>
              </a:rPr>
              <a:t> an </a:t>
            </a:r>
            <a:r>
              <a:rPr lang="en-US" sz="3600" i="1" dirty="0" err="1" smtClean="0">
                <a:solidFill>
                  <a:srgbClr val="0070C0"/>
                </a:solidFill>
              </a:rPr>
              <a:t>yakuna</a:t>
            </a:r>
            <a:r>
              <a:rPr lang="en-US" sz="3600" i="1" dirty="0" smtClean="0">
                <a:solidFill>
                  <a:srgbClr val="0070C0"/>
                </a:solidFill>
              </a:rPr>
              <a:t> `</a:t>
            </a:r>
            <a:r>
              <a:rPr lang="en-US" sz="3600" i="1" dirty="0" err="1" smtClean="0">
                <a:solidFill>
                  <a:srgbClr val="0070C0"/>
                </a:solidFill>
              </a:rPr>
              <a:t>alayha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ahadun</a:t>
            </a:r>
            <a:r>
              <a:rPr lang="en-US" sz="3600" i="1" dirty="0" smtClean="0">
                <a:solidFill>
                  <a:srgbClr val="0070C0"/>
                </a:solidFill>
              </a:rPr>
              <a:t> min </a:t>
            </a:r>
            <a:r>
              <a:rPr lang="en-US" sz="3600" i="1" dirty="0" err="1" smtClean="0">
                <a:solidFill>
                  <a:srgbClr val="0070C0"/>
                </a:solidFill>
              </a:rPr>
              <a:t>awliya'ika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wa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ardaha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laka</a:t>
            </a:r>
            <a:endParaRPr lang="en-US" sz="3600" i="1" dirty="0" smtClean="0">
              <a:solidFill>
                <a:srgbClr val="0070C0"/>
              </a:solidFill>
            </a:endParaRPr>
          </a:p>
          <a:p>
            <a:pPr algn="ctr"/>
            <a:endParaRPr lang="en-US" sz="3600" dirty="0" smtClean="0">
              <a:solidFill>
                <a:srgbClr val="0070C0"/>
              </a:solidFill>
            </a:endParaRPr>
          </a:p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being in the most favorable and most pleased state that You would like to notice from any of Your intimate servants.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6646" y="571480"/>
            <a:ext cx="12025354" cy="1470025"/>
          </a:xfrm>
        </p:spPr>
        <p:txBody>
          <a:bodyPr/>
          <a:lstStyle/>
          <a:p>
            <a:r>
              <a:rPr lang="ar-AE" sz="8800" dirty="0" smtClean="0"/>
              <a:t/>
            </a:r>
            <a:br>
              <a:rPr lang="ar-AE" sz="8800" dirty="0" smtClean="0"/>
            </a:br>
            <a:r>
              <a:rPr lang="ar-AE" sz="8800" dirty="0" smtClean="0"/>
              <a:t>ثُمَّ ٱجْعَلْهَا لِي خَيْراً مِنَ أَلْفِ شَهْرٍ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738150" y="2967335"/>
            <a:ext cx="1164439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70C0"/>
                </a:solidFill>
              </a:rPr>
              <a:t>thumm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ij`alha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li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khayran</a:t>
            </a:r>
            <a:r>
              <a:rPr lang="en-US" sz="4000" i="1" dirty="0" smtClean="0">
                <a:solidFill>
                  <a:srgbClr val="0070C0"/>
                </a:solidFill>
              </a:rPr>
              <a:t> min </a:t>
            </a:r>
            <a:r>
              <a:rPr lang="en-US" sz="4000" i="1" dirty="0" err="1" smtClean="0">
                <a:solidFill>
                  <a:srgbClr val="0070C0"/>
                </a:solidFill>
              </a:rPr>
              <a:t>alfi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shahrin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pPr algn="ctr"/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Then, decide it to be better for me that one thousand months,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15990</TotalTime>
  <Words>5844</Words>
  <Application>Microsoft Office PowerPoint</Application>
  <PresentationFormat>Custom</PresentationFormat>
  <Paragraphs>1526</Paragraphs>
  <Slides>264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264</vt:i4>
      </vt:variant>
    </vt:vector>
  </HeadingPairs>
  <TitlesOfParts>
    <vt:vector size="265" baseType="lpstr">
      <vt:lpstr>Default Design</vt:lpstr>
      <vt:lpstr>Slide 1</vt:lpstr>
      <vt:lpstr>بِسْمِ اللَّهِ الرَّحْمَٰنِ الرَّحِيمِ</vt:lpstr>
      <vt:lpstr> اَللَّهُمَّ هٰذَا شَهْرُ رَمَضَانَ allahumma hadha shahru ramadan  O Allah, this is the month of Ramadan</vt:lpstr>
      <vt:lpstr> ٱلَّذِي أَنْزَلْتَ فِيهِ القُرْآنَ alladhi anzalta fihi alqur'ana  in which You revealed the Qur'an,</vt:lpstr>
      <vt:lpstr>هُدَىً لِلنَّاسِ وَبَيِّنَاتٍ مِنَ ٱلْهُدَىٰ وَٱلفُرْقَان</vt:lpstr>
      <vt:lpstr>  wa hadha shahru alssiyami  This is the month of observing fasting.</vt:lpstr>
      <vt:lpstr>وَهٰذَا شَهْرُ ٱلْقِيَامِ </vt:lpstr>
      <vt:lpstr>wa hadha shahru al-inabati  This the month of turning to You  (in penitence).</vt:lpstr>
      <vt:lpstr>وَهٰذَا شَهْرُ ٱلتَّوْبَةِ </vt:lpstr>
      <vt:lpstr>وَهٰذَا شَهْرُ ٱلْمَغْفِرَةِ وَٱلرَّحْمَةِ</vt:lpstr>
      <vt:lpstr>وَهٰذَا شَهْرُ ٱلْعِتْقِ مِنَ ٱلنَّارِ وَٱلْفَوْزِ بِٱلْجَنَّةِ</vt:lpstr>
      <vt:lpstr>وَهٰذَا شَهْرٌ فِيهِ لَيْلَةُ ٱلْقَدْر</vt:lpstr>
      <vt:lpstr> ٱلَّتِي هِيَ خَيْرٌ مِنَ أَلْفِ شَهْرٍ</vt:lpstr>
      <vt:lpstr>اَللَّهُمَّ فَصَلِّ عَلَىٰ مُحَمَّدٍ وَآلِ مُحَمَّدٍ </vt:lpstr>
      <vt:lpstr>وَأَعِنِّي عَلَىٰ صِيَامِهِ وَقِيَامِهِ</vt:lpstr>
      <vt:lpstr>وَسَلِّمْهُ لِي وَسَلِّمْنِي فِيهِ</vt:lpstr>
      <vt:lpstr>وَأَعِنِّي عَلَيْهِ بِأَ فْضَلِ عَوْنِكَ </vt:lpstr>
      <vt:lpstr>وَوَفِّقْنِي فِيهِ لِطَاعَتِكَ وَطَاعَةِ رَسُولِكَ وَأَوْلِيَائِكَ</vt:lpstr>
      <vt:lpstr>صَلَّىٰ ٱللَّهُ عَلَيْهِمْ</vt:lpstr>
      <vt:lpstr>وَفَرِّغْنِي فِيهِ لِعِبَادَتِكَ وَدُعَائِكَ وَتِلاوَةِ كِتَابِكَ </vt:lpstr>
      <vt:lpstr>وَأَعْظِمْ لِي فِيهِ ٱلبَرَكَةَ</vt:lpstr>
      <vt:lpstr>وَأَحْسِنْ لِي فِيهِ ٱلعَافِيَةَ</vt:lpstr>
      <vt:lpstr>وَأَصِحَّ فِيهِ بَدَنِي</vt:lpstr>
      <vt:lpstr>وَأَوْسِعْ فِيهِ رِزْقِي</vt:lpstr>
      <vt:lpstr>وَٱكْفِنِي فِيهِ مَا أَهَمَّنِي</vt:lpstr>
      <vt:lpstr>وَٱسْتَجِبْ فِيهِ دُعَائِي</vt:lpstr>
      <vt:lpstr>وَبَلِّغْنِي فِيهِ رَجَائِي</vt:lpstr>
      <vt:lpstr>اَللَّهُمَّ صَلِّ عَلَىٰ مُحَمَّدٍ وَآلِ مُحَمَّدٍ</vt:lpstr>
      <vt:lpstr>وَأَذْهِبْ عَنِّي فِيهِ ٱلنُّعَاسَ وَٱلْكَسَلَ وَٱلسَّأْمَةَ</vt:lpstr>
      <vt:lpstr>وَٱلْفَتْرَةَ وَٱلْقَسْوَةَ وَٱلْغَفْلَةَ وَٱلْغِرَّةَ</vt:lpstr>
      <vt:lpstr>وَجَنِّبْنِي فِيهِ ٱلْعِلَلَ وَٱلأَسْقَامَ</vt:lpstr>
      <vt:lpstr>وَٱلْهُمُومَ وَٱلأَحْزَانَ</vt:lpstr>
      <vt:lpstr>وَٱلأَعْرَاضَ وَٱلأَمْرَاضَ</vt:lpstr>
      <vt:lpstr>وَٱلْخَطَايَا وَٱلذُّنُوبَ</vt:lpstr>
      <vt:lpstr>وَٱصْرِفْ عَنِّي فِيهِ ٱلسُّوءَ وَٱلْفَحْشَاءَ</vt:lpstr>
      <vt:lpstr>وَٱلْجَهْدَ وَٱلْبَلاَءَ</vt:lpstr>
      <vt:lpstr>وَٱلتَّعَبَ وَٱلْعَنَاءَ</vt:lpstr>
      <vt:lpstr>إِنَّكَ سَمِيعُ ٱلدُّعَاءِ</vt:lpstr>
      <vt:lpstr>اَللَّهُمَّ صَلِّ عَلَىٰ مُحَمَّدٍ وَآلِ مُحَمَّدٍ</vt:lpstr>
      <vt:lpstr>وَأَعِذْنِي فِيهِ مِنَ ٱلشَّيْطَانِ ٱلرَّجِيمِ</vt:lpstr>
      <vt:lpstr>وَهَمْزِهِ وَلَمْزِهِ وَنَفْثِهِ وَنَفْخِهِ</vt:lpstr>
      <vt:lpstr>وَوَسْوَسَتِهِ وَتَثْبِيطِهِ وَبَطْشِهِ وَكَيْدِهِ</vt:lpstr>
      <vt:lpstr>وَمَكْرِهِ وَحَبَائِلِهِ وَخُدَعِهِ وَأَمَانِيِّهِ</vt:lpstr>
      <vt:lpstr>وَغُرُورِهِ وَفِتْنَتِهِ وَشَرَكِهِ وَأَحْزَابِهِ</vt:lpstr>
      <vt:lpstr>وَأَتْبَاعِهِ وَأَشْيَاعِهِ وَأَوْلِيَائِهِ وَشُرَكَائِهِ</vt:lpstr>
      <vt:lpstr>وَجَمِيعِ مَكَائِدِهِ</vt:lpstr>
      <vt:lpstr>اَللَّهُمَّ صَلِّ عَلَىٰ مُحَمَّدٍ وَآلِ مُحَمَّدٍ</vt:lpstr>
      <vt:lpstr>وَٱرْزُقْنَا قِيَامَهُ وَصِيَامَهُ</vt:lpstr>
      <vt:lpstr>وَبُلُوغَ ٱلأَمَلِ فِيهِ وَفِي قِيَامِهِ</vt:lpstr>
      <vt:lpstr>وَٱسْتِكْمَالَ مَا يُرْضِيكَ عَنِّي</vt:lpstr>
      <vt:lpstr>صَبْراً وَاحْتِسَاباً وَإِيـمَاناً وَيَقِيناً</vt:lpstr>
      <vt:lpstr>ثُمَّ تَقَبَّلْ ذٰلِكَ مِنِّي بِٱلأَضْعَافِ ٱلْكَثِيرَةِ</vt:lpstr>
      <vt:lpstr>وَٱلأَجْرِ ٱلْعَظِيمِ </vt:lpstr>
      <vt:lpstr>يَا رَبَّ ٱلعَالَمِينَ</vt:lpstr>
      <vt:lpstr> اَللَّهُمَّ صَلِّ عَلَىٰ مُحَمَّدٍ وَآلِ مُحَمَّدٍ</vt:lpstr>
      <vt:lpstr> وَٱرْزُقْنِي ٱلْحَجَّ وَٱلْعُمْرَةَ</vt:lpstr>
      <vt:lpstr>وَٱلْجِدَّ وَٱلاِجْتِهَادَ</vt:lpstr>
      <vt:lpstr>وَٱلْقُوَّةَ وَٱلنَّشَاطَ</vt:lpstr>
      <vt:lpstr> وَٱلإِنَابَةَ وَٱلتَّوْبَةَ </vt:lpstr>
      <vt:lpstr>وَٱلتَّوْفِيقَ وَٱلْقُرْبَةَ</vt:lpstr>
      <vt:lpstr> وَٱلْخَيْرَ ٱلْمَقْبُولَ وَٱلرَّغْبَةَ وَٱلرَّهْبَةَ</vt:lpstr>
      <vt:lpstr>وَٱلرِّقَّةَ وَٱلنِّيَّةَ ٱلصَّادِقَةَ</vt:lpstr>
      <vt:lpstr>وَٱلتَّضَرُّعَ وَٱلْخُشُوعَ</vt:lpstr>
      <vt:lpstr>وَصِدْقَ ٱللِّسَانِ</vt:lpstr>
      <vt:lpstr>وَٱلْوَجَلَ مِنْكَ</vt:lpstr>
      <vt:lpstr>وَٱلرَّجَاءَ لَكَ</vt:lpstr>
      <vt:lpstr>وَٱلتَّوَكًُّلَ عَلَيْكَ</vt:lpstr>
      <vt:lpstr>وَٱلثَِّقَةَ بِكَ</vt:lpstr>
      <vt:lpstr>وَٱلْوَرَعَ عَنْ مَحَارِمِكَ</vt:lpstr>
      <vt:lpstr>مَعَ صَالِحِ ٱلْقَوْلِ</vt:lpstr>
      <vt:lpstr>وَمَقْبُولِ ٱلسَّعْيِ</vt:lpstr>
      <vt:lpstr>وَمَرْفُوعِ ٱلْعَمَلِ</vt:lpstr>
      <vt:lpstr>وَمُسْتَجَابِ ٱلدَّعْوَةِ</vt:lpstr>
      <vt:lpstr>وَلاَ تَحُلْ بَيْنِي وَبَيْنَ شَيْءٍ مِنْ ذٰلِكَ</vt:lpstr>
      <vt:lpstr>بِعَرَضٍ وَلاَ مَرَضٍ</vt:lpstr>
      <vt:lpstr>وَلاَ هَمٍّ وَلاَ غَمٍّ</vt:lpstr>
      <vt:lpstr>وَلاَ سُقْمٍ وَلاَ غَفْلَةٍ وَلاَ نِسْيَانٍ</vt:lpstr>
      <vt:lpstr>بَلْ بِٱلتَّعَاهُدِ وَٱلتَّحَفُّظِ لَكَ وَفِيكَ</vt:lpstr>
      <vt:lpstr>وَٱلرِّعَايَةِ لِحَقِّكَ وَٱلْوَفَاءِ بِعَهْدِكَ وَوَعْدِكَ</vt:lpstr>
      <vt:lpstr>بِرَحْمَتِكَ يَا أَرْحَمَ ٱلرَّاحِمِينَ</vt:lpstr>
      <vt:lpstr> اَللَّهُمَّ صَلِّ عَلَىٰ مُحَمَّدٍ وَآلِ مُحَمَّدٍ</vt:lpstr>
      <vt:lpstr>وَٱقْسِمْ لِي فِيهِ أَفْضَلَ مَا تَقْسِمُهُ لِعِبَادِكَ ٱلصَّالِحِينَ </vt:lpstr>
      <vt:lpstr> وَأَعْطِنِي فِيهِ أَفْضَلَ مَا تُعْطِي أَوْلِيَاءَكَ ٱلْمُقَرَّبِينَ</vt:lpstr>
      <vt:lpstr> مِنَ ٱلرَّحْمَةِ وَٱلْمَغْفِرَةِ وَٱلتَّحَنُّنِ وَٱلإِجَابَةِ</vt:lpstr>
      <vt:lpstr> وَٱلْعَفْوِ وَٱلْمَغْفِرَةِ ٱلدَّائِمَةِ وَٱلْعَافِيَةِ وَٱلْمُعَافَاةِ</vt:lpstr>
      <vt:lpstr> وَٱلْعِتْقِ مِنَ ٱلنَّارِ وَٱلْفَوْزِ بِٱلْجَنَّةِ</vt:lpstr>
      <vt:lpstr> وَخَيْرِ ٱلدُّنْيَا وَٱلآخِرَةِ</vt:lpstr>
      <vt:lpstr> اَللَّهُمَّ صَلِّ عَلَىٰ مُحَمَّدٍ وَآلِ مُحَمَّدٍ</vt:lpstr>
      <vt:lpstr> وَٱجْعَلْ دُعَائِي فِيهِ إِلَيْكَ وَاصِلاً</vt:lpstr>
      <vt:lpstr> وَرَحْمَتَكَ وَخَيْرَكَ إِلَيَّ فِيهِ نَازِلاً</vt:lpstr>
      <vt:lpstr> وَعَمَلِي فِيهِ مَقْبُولا</vt:lpstr>
      <vt:lpstr> وَسَعْيِي فِيهِ مَشْكُوراً</vt:lpstr>
      <vt:lpstr> وَذَنْبِي فِيهِ مَغْفُوراً</vt:lpstr>
      <vt:lpstr> حَتَّىٰ يَكُونَ نَصِيبِي فِيهِ ٱلأَكْثَرُ</vt:lpstr>
      <vt:lpstr> وَحَظِّي فِيهِ ٱلأَوْفَرُ </vt:lpstr>
      <vt:lpstr> اَللَّهُمَّ صَلِّ عَلَىٰ مُحَمَّدٍ وَآلِ مُحَمَّدٍ</vt:lpstr>
      <vt:lpstr> وَوَفِّقْنِي فِيهِ لِلَيْلَةِ ٱلقَدْرِ</vt:lpstr>
      <vt:lpstr>عَلَىٰ أَفْضَلِ حَالٍ تُحِبُّ أَنْ يَكُونَ عَلَيْهَا أَحَدٌ مِنْ أَوْلِيَائِكَ وَأَرْضَاهَا لَكَ</vt:lpstr>
      <vt:lpstr> ثُمَّ ٱجْعَلْهَا لِي خَيْراً مِنَ أَلْفِ شَهْرٍ</vt:lpstr>
      <vt:lpstr>وَٱرْزُقْنِي فِيهَا أَفْضَلَ مَا رَزَقْتَ أَحَداً مِمَّنْ بَلَّغْتَهُ إِيَّاهَا وَأَكْرَمْتَهُ بِهَا</vt:lpstr>
      <vt:lpstr> وَٱجْعَلْنِي فِيهَا مِنْ عُتَقَائِكَ مِنْ جَهَنَّمَ</vt:lpstr>
      <vt:lpstr> وَطُلَقَائِكَ مِنَ ٱلنَّارِ</vt:lpstr>
      <vt:lpstr> وَسُعَدَاءِ خَلْقِكَ بِمَغْفِرَتِكَ وَرِضْوَانِكَ</vt:lpstr>
      <vt:lpstr> يَا أَرْحَمَ ٱلرَّاحِمِينَ</vt:lpstr>
      <vt:lpstr> اَللَّهُمَّ صَلِّ عَلَىٰ مُحَمَّدٍ وَآلِ مُحَمَّدٍ</vt:lpstr>
      <vt:lpstr>وَٱرْزُقْنَا فِي شَهْرِنَا هٰذَا ٱلجِدَّ وَٱلإِجْتِهَادَ</vt:lpstr>
      <vt:lpstr> وَٱلقُوَّةَ وَٱلنَّشَاطَ</vt:lpstr>
      <vt:lpstr> وَمَا تُحِبُّ وَتَرْضَىٰ</vt:lpstr>
      <vt:lpstr> اَللَّهُمَّ رَبَّ ٱلفَجْرِ وَلَيَالٍ عَشْرٍ وَٱلشَّفْعِ وَٱلْوَتْرِ </vt:lpstr>
      <vt:lpstr> وَرَبَّ شَهْرِ رَمَضَانَ وَمَا أَنْزَلْتَ فِيهِ مِنَ ٱلْقُرْآنِ</vt:lpstr>
      <vt:lpstr> وَرَبَّ جَبْرَائِيلَ وَمِيكَائِيلَ وَإِسْرَافِيلَ وَعِزْرَائِيلَ</vt:lpstr>
      <vt:lpstr> وَجَمِيعِ ٱلْمَلاَئِكَةِ ٱلْمُقَرَّبِينَ</vt:lpstr>
      <vt:lpstr> وَرَبَّ إِبْرَاهِيمَ وَإِسْمَاعِيلَ</vt:lpstr>
      <vt:lpstr> وَإِسْحَاقَ وَيَعْقُوبَ</vt:lpstr>
      <vt:lpstr> وَرَبَّ مُوسَىٰ وَعِيسَىٰ</vt:lpstr>
      <vt:lpstr> وَجَمِيعِ ٱلنَّبِيِّينَ وَٱلْمُرْسَلِينَ</vt:lpstr>
      <vt:lpstr> وَرَبَّ مُحَمَّدٍ خَاتَمِ ٱلنَّبِيِّينَ</vt:lpstr>
      <vt:lpstr>صَلَوَاتُكَ عَلَيْهِ وَعَلَيْهِمْ أَجْمَعِينَ </vt:lpstr>
      <vt:lpstr> وَأَسْأَلُكَ بِحَقِّكَ عَلَيْهِمْ وَبِحَقِّهِمْ عَلَيْكَ</vt:lpstr>
      <vt:lpstr> وَبِحَقِّكَ ٱلْعَظِيمِ لَمَّا صَلَّيْتَ عَلَيْهِ وَآلِهِ وَعَلَيْهِمْ أَجْمَعِينَ</vt:lpstr>
      <vt:lpstr> وَنَظَرْتَ إِلَيَّ نَظْرَةً رَحِيمَةً</vt:lpstr>
      <vt:lpstr> تَرْضَىٰ بِهَا عَنِّي رِضَىً لاَ سَخَطَ عَلَيَّ بَعْدَهُ أَبَداً</vt:lpstr>
      <vt:lpstr> وَأَعْطَيْتَنِي جَمِيعَ سُؤْلِي وَرَغْبَتِي وَأُمْنِيَتِي وَإِرَادَتِي</vt:lpstr>
      <vt:lpstr> وَصَرَفْتَ عَنِّي مَا أَكْرَهُ وَأَحْذَرُ</vt:lpstr>
      <vt:lpstr> وَأَخَافُ عَلَىٰ نَفْسِي وَمَا لاَ أَخَافُ </vt:lpstr>
      <vt:lpstr> وَعَنْ أَهْلِي وَمَالِي وَإِخْوَانِي وَذُرِّيَّتِي</vt:lpstr>
      <vt:lpstr> اللَّهُمُّ إِلَيْكَ فَرَرْنَا مِنْ ذُنُوبِنَا فَآوِنَا تَائِبِينَ</vt:lpstr>
      <vt:lpstr> وَتُبْ عَلَيْنَا مُسْتَغْفِرِينَ</vt:lpstr>
      <vt:lpstr> وَٱغْفِرْ لَنَا مُتَعَوّذِينَ</vt:lpstr>
      <vt:lpstr> وَأَعِذْنَا مُسْتَجِيرِينَ</vt:lpstr>
      <vt:lpstr>وَأَجِرْنَا مُسْتَسْلِمِينَ</vt:lpstr>
      <vt:lpstr> وَلاَ تَخْذُلْنَا رَاهِبِينَ</vt:lpstr>
      <vt:lpstr> وَآمِنَّا رَاغِبِينَ</vt:lpstr>
      <vt:lpstr> وَشَفِّعْنَا سَائِلِينَ</vt:lpstr>
      <vt:lpstr> وَأَعْطِنَا إِنَّكَ سَمِيعُ ٱلدُّعَاءِ قرِيبٌ مُجِيبٌ</vt:lpstr>
      <vt:lpstr> اللَّهُمَّ أَنْتَ رَبِّي وَأَنَا عَبْدُكَ</vt:lpstr>
      <vt:lpstr> وَأَحَقُّ مَنْ سَأَلَ ٱلعَبْدُ رَبَّهُ </vt:lpstr>
      <vt:lpstr> وَلَمْ يَسْأَلِ ٱلْعِبَادُ مِثْلَكَ كَرَماً وَجُوداً</vt:lpstr>
      <vt:lpstr> يَا مَوْضِعَ شَكْوَىٰ ٱلسَّائِلِينَ</vt:lpstr>
      <vt:lpstr> وَيَا مُنْتَهَىٰ حَاجَةِ ٱلرَّاغِبِينَ</vt:lpstr>
      <vt:lpstr> وَيَا غِيَاثَ ٱلْمُسْتَغِيثِينَ</vt:lpstr>
      <vt:lpstr> وَيَا مُجِيبَ دَعْوَةِ ٱلْمُضْطَرّينَ</vt:lpstr>
      <vt:lpstr> وَيَا مَلْجَأَ ٱلْهَارِبِينَ</vt:lpstr>
      <vt:lpstr> وَيَا صَرِيخَ ٱلْمُسْتَصْرِخِينَ</vt:lpstr>
      <vt:lpstr> وَيَا رَبّ ٱلْمُسْتَضْعَفِينَ</vt:lpstr>
      <vt:lpstr> وَيَا كَاشِفَ كَرْبِ ٱلْمَكْرُوبِينَ</vt:lpstr>
      <vt:lpstr> وَيَا فَارِجَ هَمِّ ٱلْمَهْمُومِينَ</vt:lpstr>
      <vt:lpstr> وَيَا كَاشِفَ ٱلْكَرْبِ ٱلْعَظِيمِ</vt:lpstr>
      <vt:lpstr> يَا اللَّهُ يَا رَحْمٰنُ يَا رَحِيمُ</vt:lpstr>
      <vt:lpstr> يَا أَرْحَمَ ٱلرَّاحِمِينَ</vt:lpstr>
      <vt:lpstr> صَلِّ عَلَىٰ مُحَمّدٍ وَآلِ مُحَمّدٍ</vt:lpstr>
      <vt:lpstr> وَٱغْفِرْ لِي ذُنُوبِي وَعُيُوبِي</vt:lpstr>
      <vt:lpstr> وَإِسَاءَتِي وَظُلْمِي وَجُرْمِي</vt:lpstr>
      <vt:lpstr> وَإِسْرَافِي عَلَىٰ نَفْسِي</vt:lpstr>
      <vt:lpstr> وَٱرْزُقْنِي مِنْ فَضْلِكَ وَرَحْمَتِكَ</vt:lpstr>
      <vt:lpstr> فَإِنَّهُ لاَ يَمْلِكُهَا غَيْرُكَ</vt:lpstr>
      <vt:lpstr> وَٱعْفُ عَنِّي</vt:lpstr>
      <vt:lpstr>وَٱغْفِرْ لِي كُلَّ مَا سَلَفَ مِنْ ذُنُوبِي</vt:lpstr>
      <vt:lpstr> وَٱعْصِمْنِي فِيمَا بَقِيَ مِنْ عُمْرِي</vt:lpstr>
      <vt:lpstr> وَٱسْتُرْ عَلَيَّ وَعَلَىٰ وَالِدَيَّ</vt:lpstr>
      <vt:lpstr> وَوَلَدِي وَقَرَابَتِي وَأَهْلِ حُزَانَتِي</vt:lpstr>
      <vt:lpstr> وَمَنْ كَانَ مِنِّي بِسَبِيلٍ مِنَ ٱلْمُؤْمِنِينَ وَٱلْمُؤْمِنَاتِ فِي ٱلدُّنْيَا وَٱلآخِرَةِ</vt:lpstr>
      <vt:lpstr> فَإِنَّ ذٰلِكَ كُلَّهُ بِيَدِكَ</vt:lpstr>
      <vt:lpstr> وَأَنْتَ وَاسِعُ ٱلْمَغْفِرَةِ</vt:lpstr>
      <vt:lpstr> فَلاَ تُخَيِّبْنِي يَا سَيِّدِي</vt:lpstr>
      <vt:lpstr> وَلاَ تَرُدَّ دُعَائِي وَلاَ يَدِي إِلَىٰ نَحْرِي</vt:lpstr>
      <vt:lpstr> حَتَّىٰ تَفْعَلَ ذٰلِكَ بِي وَتَسْتَجِيبَ لِي جَمِيعَ مَا سَأَلْتُكَ</vt:lpstr>
      <vt:lpstr> وَتَزِيدَنِي مِنْ فَضْلِكَ</vt:lpstr>
      <vt:lpstr> فَإِنَّكَ عَلَىٰ كُلِّ شَيْءٍ قَدِيرٌ</vt:lpstr>
      <vt:lpstr> وَنَحْنُ إِلَيْكَ رَاغِبُونَ</vt:lpstr>
      <vt:lpstr> اَللَّهُمَّ لَكَ ٱلأَسْمَاءُ ٱلْحُسْنَىٰ</vt:lpstr>
      <vt:lpstr> وَٱلأَمْثَالُ ٱلْعُلْيَا</vt:lpstr>
      <vt:lpstr> وَٱلْكِبْرِيَاءُ وَٱلآلاَءُ</vt:lpstr>
      <vt:lpstr> أَسْأَلُكَ بِٱسْمِكَ</vt:lpstr>
      <vt:lpstr> بِسْمِ ٱللَّهِ ٱلرَّحْمٰنِ ٱلرَّحِيمِ</vt:lpstr>
      <vt:lpstr> إِنْ كُنْتَ قَضَيْتَ فِي هٰذِهِ ٱللَّيْلَةِ</vt:lpstr>
      <vt:lpstr> تَنَزَّلَ ٱلْمَلائِكَةِ وَٱلرُّوحِ فِيهَا</vt:lpstr>
      <vt:lpstr> أَنْ تُصَلِّيَ عَلَىٰ مُحَمَّدٍ وَآلِ مُحَمَّدٍ</vt:lpstr>
      <vt:lpstr> وَأَنْ تَجْعَلَ ٱسْمِي فِي ٱلسُّعَدَاءِ</vt:lpstr>
      <vt:lpstr> وَرُوحِي مَعَ ٱلشُّهَدَاءِ </vt:lpstr>
      <vt:lpstr>وَإِحْسَانِي فِي عِلِّيِّينَ</vt:lpstr>
      <vt:lpstr> وَإِسَاءَتِي مَغْفُورَةً</vt:lpstr>
      <vt:lpstr>وَأَنْ تَهَبَ لِي يَقِيناً تُبَاشِرُ بِهِ قَلْبِي</vt:lpstr>
      <vt:lpstr> وَإِيـمَاناً لاَ يَشُوبُهُ شَكٌّ</vt:lpstr>
      <vt:lpstr>وَرِضَىً بِمَا قَسَمْتَ لِي</vt:lpstr>
      <vt:lpstr> وَآتِنِي فِي ٱلدُّنْيَا حَسَنَةً وَفِي ٱلآخِرَةِ حَسَنَةً</vt:lpstr>
      <vt:lpstr> وَقِنِي عَذَابَ ٱلنَّارِ</vt:lpstr>
      <vt:lpstr> وَإِنْ لَمْ تَكُنْ قَضَيْتَ فِي هٰذِهِ ٱللَّيْلَةِ</vt:lpstr>
      <vt:lpstr> تَنَزَّلَ ٱلْمَلائِكَةِ وَٱلرُّوْحِ فِيهَا</vt:lpstr>
      <vt:lpstr>فَأَخِّرْنِي إِلَىٰ ذٰلِكَ</vt:lpstr>
      <vt:lpstr>وَٱرْزُقْنِي فِيهَا ذِكْرَكَ وَشُكْرَكَ</vt:lpstr>
      <vt:lpstr>وَطَاعَتَكَ وَحُسْنَ عِبَادَتِكَ</vt:lpstr>
      <vt:lpstr> وَصَلِّ عَلَىٰ مُحَمَّدٍ وَآلِ مُحَمَّدٍ</vt:lpstr>
      <vt:lpstr>بِأَفْضَلِ صَلَوَاتِكَ يَا أَرْحَمَ ٱلرَّاحِمِينَ</vt:lpstr>
      <vt:lpstr>يَا أَحَدُ يَا صَمَدُ</vt:lpstr>
      <vt:lpstr> يَا رَبَّ مُحَمَّدٍ</vt:lpstr>
      <vt:lpstr> إِغْضَبِ ٱليَوْمَ لِمُحَمَّدٍ وَلأَبْرَارِ عِتْرَتِهِ</vt:lpstr>
      <vt:lpstr> وَٱقْتُلْ أَعْدَاءَهُمْ بَدَداً</vt:lpstr>
      <vt:lpstr> وَأَحْصِهِمْ عَدَداً</vt:lpstr>
      <vt:lpstr> وَلاَ تَدَعْ عَلَىٰ ظَهْرِ ٱلأَرْضِ مِنْهُمْ أَحَداً</vt:lpstr>
      <vt:lpstr>وَلاَ تَغْفِرْ لَهُمْ أَبَداً</vt:lpstr>
      <vt:lpstr>يَا حَسَنَ ٱلصُّحْبَةِ</vt:lpstr>
      <vt:lpstr> يَا خَلِيفَةَ ٱلنَّبِيِّينَ</vt:lpstr>
      <vt:lpstr> أَنْتَ أَرْحَمُ ٱلرَّاحِمِينَ </vt:lpstr>
      <vt:lpstr> ٱلْبَدِيءُ ٱلْبَدِيعُ</vt:lpstr>
      <vt:lpstr> ٱلَّذِي لَيْسَ كَمِثْلِكَ شَيْءٌ</vt:lpstr>
      <vt:lpstr>وَٱلدَّائِمُ غَيْرُ ٱلْغَافِلِ</vt:lpstr>
      <vt:lpstr>وَٱلْحَيُّ ٱلَّذِي لاَ يَمُوتُ</vt:lpstr>
      <vt:lpstr>أَنْتَ كُلَّ يَوْمٍ فِي شَأْنٍ</vt:lpstr>
      <vt:lpstr>أَنْتَ خَلِيفَةُ مُحَمَّدٍ</vt:lpstr>
      <vt:lpstr>وَنَاصِرُ مُحمَّدٍ</vt:lpstr>
      <vt:lpstr>وَمُفَضِّلُ مُحَمَّدٍ</vt:lpstr>
      <vt:lpstr>أَسْأَلُكَ أَنْ تَنْصُرَ وَصِيَّ مُحَمَّدٍ وَخَلِيفَةَ مُحَمَّدٍ </vt:lpstr>
      <vt:lpstr>وَٱلقَائِمَ بِٱلْقِسْطِ مِنْ أَوْصِيَاءِ مُحَمَّدٍ</vt:lpstr>
      <vt:lpstr>صَلَوَاتُكَ عَلَيْهِ وَعَلَيْهِمْ</vt:lpstr>
      <vt:lpstr>إِعْطِفْ عَلَيْهِمْ نَصْرَكَ</vt:lpstr>
      <vt:lpstr>يَا لاَ إِلٰهَ إِلاَّ أَنْتَ</vt:lpstr>
      <vt:lpstr>بِحَقِّ لاَ إِلٰهَ إِلاَّ أَنْتَ</vt:lpstr>
      <vt:lpstr>صَلِّ عَلَىٰ مُحَمَّدٍ وَآلِ مُحَمَّدٍ</vt:lpstr>
      <vt:lpstr>وَٱجْعَلْنِي مَعَهُمْ فِي ٱلدُّنْيَا وَٱلآخِرَةِ</vt:lpstr>
      <vt:lpstr>وَٱجْعَلْ عَاقِبَةَ أَمْرِي إِلَىٰ غُفْرَانِكَ وَرَحْمَتِكَ</vt:lpstr>
      <vt:lpstr>يَا أَرْحَمَ ٱلرَّاحِمِينَ</vt:lpstr>
      <vt:lpstr>وَكَذٰلِكَ نَسَبْتَ نَفْسَكَ يَا سَيِّدِي بِٱللُّطْفِ</vt:lpstr>
      <vt:lpstr>بَلَىٰ إِنَّكَ لَطِيفٌ</vt:lpstr>
      <vt:lpstr>فَصَلِّ عَلَىٰ مُحَمَّدٍ وَآلِ مُحَمَّدٍ</vt:lpstr>
      <vt:lpstr>وَٱلطُفْ بِي لِمَا تَشَاءُ</vt:lpstr>
      <vt:lpstr> اللَّهُمَّ صَلِّ عَلَىٰ مُحَمَّدٍ وَآلِ مُحَمَّدٍ </vt:lpstr>
      <vt:lpstr> وَٱرْزُقْنِي ٱلْحَجَّ وَٱلْعُمْرَةَ فِي عَامِنَا هٰذَا</vt:lpstr>
      <vt:lpstr> وَتَطَوَّلْ عَلَيَّ بِجَمِيعِ حَوَائِجِي لِلآخِرَةِ وَٱلدُّنْيَا</vt:lpstr>
      <vt:lpstr>أَسْتَغْفِرُ ٱللَّهَ رَبِّي وَأَتُوبُ إِلَيْهِ</vt:lpstr>
      <vt:lpstr> إِنَّ رَبِّي قَرِيبٌ مُجِيبٌ</vt:lpstr>
      <vt:lpstr> أَسْتَغْفِرُ ٱللَّهَ رَبِّي وَأَتُوبُ إِلَيْهِ</vt:lpstr>
      <vt:lpstr> إِنَّ رَبِّي رَحِيمٌ وَدُودٌ</vt:lpstr>
      <vt:lpstr> أَسْتَغْفِرُ ٱللَّهَ رَبِّي وَأَتُوبُ إِلَيْهِ</vt:lpstr>
      <vt:lpstr> إِنَّهُ كَانَ غَفَّاراً</vt:lpstr>
      <vt:lpstr> اَللَّهُمَّ ٱغْفِرْ لِي</vt:lpstr>
      <vt:lpstr> إِنَّكَ أَرْحَمُ ٱلرَّاحِمِينَ</vt:lpstr>
      <vt:lpstr> رَبِّ إِنِّي عَمِلْتُ سُوءاً وَظَلَمْتُ نَفْسِي</vt:lpstr>
      <vt:lpstr> فَٱغْفِرْ لِي إِنَّهُ لاَ يَغْفِرُ ٱلذُّنُوبَ إِلاَّ أَنْتَ</vt:lpstr>
      <vt:lpstr> أَسْتَغْفِرُ ٱللَّهَ ٱلَّذِي لاَ إِلٰهَ إِلاَّ هُوَ</vt:lpstr>
      <vt:lpstr> ٱلْحَيُّ ٱلقَيُّومُ ٱلْحَلِيمُ ٱلْعَظِيمُ</vt:lpstr>
      <vt:lpstr> ٱلْكَرِيمُ ٱلْغَفَّارُ لِلذَّنْبِ ٱلْعَظِيمِ</vt:lpstr>
      <vt:lpstr> وَأَتُوبُ إِلَيْهِ</vt:lpstr>
      <vt:lpstr> أَسْتَغْفِرُ ٱللَّهَ</vt:lpstr>
      <vt:lpstr> إِنَّ ٱللَّهَ كَانَ غَفُوراً رَحِيماً</vt:lpstr>
      <vt:lpstr> اَللَّهُمَّ إِنِّي أَسْأَلُكَ أَنْ تُصَلِّيَ عَلَىٰ مُحَمَّدٍ وَآلِ مُحَمَّدٍ</vt:lpstr>
      <vt:lpstr> وَأَنْ تَجْعَلَ فِيمَا تَقْضِي وَتُقَدِّرُ</vt:lpstr>
      <vt:lpstr> مِنَ ٱلأَمْرِ ٱلْعَظِيمِ ٱلْمَحْتُومِ فِي لَيْلَةِ ٱلْقَدْرِ</vt:lpstr>
      <vt:lpstr> مِنَ ٱلْقَضَاءِ ٱلَّذِي لاَ يُرَدُّ وَلاَ يُبَدَّلُ</vt:lpstr>
      <vt:lpstr> أَنْ تَكْتُبَنِي مِنْ حُجَّاجِ بَيْتِكَ ٱلْحَرَامِ</vt:lpstr>
      <vt:lpstr> ٱلْمَبْرُورِ حَجُّهُمْ</vt:lpstr>
      <vt:lpstr> ٱلْمَشْكُورِ سَعْيُهُمْ</vt:lpstr>
      <vt:lpstr> ٱلْمَغْفُورِ ذُنُوبُهُمْ</vt:lpstr>
      <vt:lpstr> ٱلْمُكَفَّرِ عَنْهُمْ سَيِّئَاتُهُمْ</vt:lpstr>
      <vt:lpstr> وَأَنْ تَجْعَلَ فِيمَا تَقْضِي وَتُقَدِّرُ أَنْ تُطِيلَ عُمْرِي</vt:lpstr>
      <vt:lpstr> وَتُوَسِّعَ رِزْقِي </vt:lpstr>
      <vt:lpstr> وَتُؤَدِّيَ عَنِّي أَمَانَتِي وَدَيْنِي</vt:lpstr>
      <vt:lpstr> آمِينَ رَبَّ ٱلعَالَمِينَ</vt:lpstr>
      <vt:lpstr> اَللَّهُمَّ ٱجْعَلْ لِي مِنْ أَمْرِي فَرَجاً وَمَخْرَجاً</vt:lpstr>
      <vt:lpstr> وَٱرْزُقْنِي مِنْ حَيْثُ أَحْتَسِبُ وَمِنْ حَيْثُ لاَ أَحْتَسِبُ</vt:lpstr>
      <vt:lpstr> وَٱحْرُسْنِي مِنْ حَيْثُ أَحْتَرِسُ وَمِنْ حَيْثُ لاَ أَحْتَرِسُ</vt:lpstr>
      <vt:lpstr> وَصَلِّ عَلَىٰ مُحَمَّدٍ وَآلِ مُحَمَّدٍ وَسَلِّمْ كَثِيراً</vt:lpstr>
      <vt:lpstr>Slide 263</vt:lpstr>
      <vt:lpstr>Please recite   Sūrat al-Fātiḥah for ALL MARHUMEEN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Shadab Husain</cp:lastModifiedBy>
  <cp:revision>501</cp:revision>
  <cp:lastPrinted>1601-01-01T00:00:00Z</cp:lastPrinted>
  <dcterms:created xsi:type="dcterms:W3CDTF">1601-01-01T00:00:00Z</dcterms:created>
  <dcterms:modified xsi:type="dcterms:W3CDTF">2024-03-19T17:22:20Z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